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Salli Scribbles" pitchFamily="66" charset="0"/>
      <p:regular r:id="rId22"/>
    </p:embeddedFont>
    <p:embeddedFont>
      <p:font typeface="Chewy" charset="0"/>
      <p:regular r:id="rId23"/>
    </p:embeddedFont>
    <p:embeddedFont>
      <p:font typeface="Handlee" charset="0"/>
      <p:regular r:id="rId24"/>
    </p:embeddedFont>
    <p:embeddedFont>
      <p:font typeface="Droid Sans"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Nicholson" initials="" lastIdx="2" clrIdx="0"/>
  <p:cmAuthor id="1" name="Shan Walker" initials="" lastIdx="4" clrIdx="1"/>
  <p:cmAuthor id="2" name="Alison Beath" initials="" lastIdx="3" clrIdx="2"/>
  <p:cmAuthor id="3" name="Kerryn Penny" initials="" lastIdx="3" clrIdx="3"/>
  <p:cmAuthor id="4" name="Bubs Smith" initials="" lastIdx="1" clrIdx="4"/>
  <p:cmAuthor id="5" name="tlind-jackson" initials="t" lastIdx="1" clrIdx="5"/>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1" autoAdjust="0"/>
  </p:normalViewPr>
  <p:slideViewPr>
    <p:cSldViewPr>
      <p:cViewPr>
        <p:scale>
          <a:sx n="150" d="100"/>
          <a:sy n="150" d="100"/>
        </p:scale>
        <p:origin x="-474" y="-43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oc.govt.nz/nature/pests-and-threats/animal-pests/animal-pests-a-z/stoa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blog.doc.govt.nz/2013/04/05/jobs-at-doc-whiona-mother-duc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oEKfVP1i6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These images are from DOC website </a:t>
            </a:r>
            <a:r>
              <a:rPr lang="en" u="sng" dirty="0">
                <a:solidFill>
                  <a:schemeClr val="hlink"/>
                </a:solidFill>
                <a:hlinkClick r:id="rId3"/>
              </a:rPr>
              <a:t>http://www.doc.govt.nz/nature/pests-and-threats/animal-pests/animal-pests-a-z/stoats/</a:t>
            </a:r>
          </a:p>
          <a:p>
            <a:pPr lv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This is a mayfly larva on a rock. Mayfly and stonefly larvae are sensitive to pollution and usually only live in clean, shaded, forested rivers. Whio eat these larvae and the algae and biofilm from the rocks.  So if whio are around it means there are plenty of these larvae and it is a sign that the river is of very high quality. This makes whio an ‘indicator species’.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It’s all connected! The ecosystem is a complex set of interactions between animals, plants and the environment. (From kiwi clockwise: eels, banded kokopu, whio, caddisfly larva, mayfly larva, fantail).  The health of forest animals such as kiwi and fantails are also connected to the health of the river- every animal needs healthy water to survive and some (like the fantail) rely on insects for food that start life in streams. Images from DOC </a:t>
            </a:r>
            <a:r>
              <a:rPr lang="en" dirty="0" smtClean="0"/>
              <a:t>website</a:t>
            </a:r>
            <a:endParaRPr lang="en" dirty="0"/>
          </a:p>
          <a:p>
            <a:pPr lv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Ask students to think about what they would like to know next about whio. Has the presentation raised any questions? Record the questions to guide the next stage of the learning inquiry. </a:t>
            </a:r>
            <a:r>
              <a:rPr lang="en" dirty="0">
                <a:solidFill>
                  <a:schemeClr val="dk1"/>
                </a:solidFill>
              </a:rPr>
              <a:t>IMAGE of girl and whio from doc blog- </a:t>
            </a:r>
            <a:r>
              <a:rPr lang="en" u="sng" dirty="0">
                <a:solidFill>
                  <a:schemeClr val="hlink"/>
                </a:solidFill>
                <a:hlinkClick r:id="rId3"/>
              </a:rPr>
              <a:t>http://blog.doc.govt.nz/2013/04/05/jobs-at-doc-whiona-mother-duck/</a:t>
            </a:r>
          </a:p>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Ask students to record their prior knowledge or brainstorm as a class what they already know about whio.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t>The activities and learning experiences in this resource will help you to learn all about whio. </a:t>
            </a:r>
            <a:r>
              <a:rPr lang="en" sz="1000" b="1">
                <a:solidFill>
                  <a:srgbClr val="333333"/>
                </a:solidFill>
                <a:highlight>
                  <a:srgbClr val="FFFFFF"/>
                </a:highlight>
              </a:rPr>
              <a:t>WHI sounds like “FEE”. Pronounce the O in whio as in “OR” not as in “GO”.  </a:t>
            </a:r>
            <a:r>
              <a:rPr lang="en" sz="1000">
                <a:solidFill>
                  <a:srgbClr val="333333"/>
                </a:solidFill>
                <a:highlight>
                  <a:srgbClr val="FFFFFF"/>
                </a:highlight>
              </a:rPr>
              <a:t>See </a:t>
            </a:r>
            <a:r>
              <a:rPr lang="en" sz="1000" u="sng">
                <a:solidFill>
                  <a:schemeClr val="hlink"/>
                </a:solidFill>
                <a:highlight>
                  <a:srgbClr val="FFFFFF"/>
                </a:highlight>
                <a:hlinkClick r:id="rId3"/>
              </a:rPr>
              <a:t>https://www.youtube.com/watch?v=uoEKfVP1i6g</a:t>
            </a:r>
            <a:r>
              <a:rPr lang="en" sz="1000">
                <a:solidFill>
                  <a:srgbClr val="333333"/>
                </a:solidFill>
                <a:highlight>
                  <a:srgbClr val="FFFFFF"/>
                </a:highlight>
              </a:rPr>
              <a:t> for an example of how to pronounce Māori vowel sounds. Image: Bubs Smith </a:t>
            </a:r>
          </a:p>
          <a:p>
            <a:pPr lvl="0">
              <a:spcBef>
                <a:spcPts val="0"/>
              </a:spcBef>
              <a:buNone/>
            </a:pPr>
            <a:endParaRPr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Endemic means that they </a:t>
            </a:r>
            <a:r>
              <a:rPr lang="en" u="sng"/>
              <a:t>only </a:t>
            </a:r>
            <a:r>
              <a:rPr lang="en"/>
              <a:t>live in New Zealand and nowhere else. A native animal can also be found in other countries but was originally found here. </a:t>
            </a:r>
          </a:p>
          <a:p>
            <a:pPr lvl="0">
              <a:spcBef>
                <a:spcPts val="0"/>
              </a:spcBef>
              <a:buNone/>
            </a:pPr>
            <a:r>
              <a:rPr lang="en"/>
              <a:t>Image: Bubs Smith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Whio are types of birds that are adapted to water: waterfowl. They are members of the family Anatidae which also includes other ducks, geese and swans. </a:t>
            </a:r>
          </a:p>
          <a:p>
            <a:pPr lvl="0">
              <a:spcBef>
                <a:spcPts val="0"/>
              </a:spcBef>
              <a:buNone/>
            </a:pPr>
            <a:r>
              <a:rPr lang="en"/>
              <a:t>Whio are the only living member of their genus:</a:t>
            </a:r>
            <a:r>
              <a:rPr lang="en" i="1"/>
              <a:t> Hymenolaimus</a:t>
            </a: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Whio are one of only four duck species worldwide who live throughout the year in fast flowing rivers. </a:t>
            </a:r>
          </a:p>
          <a:p>
            <a:pPr lvl="0" rtl="0">
              <a:spcBef>
                <a:spcPts val="0"/>
              </a:spcBef>
              <a:buNone/>
            </a:pPr>
            <a:r>
              <a:rPr lang="en"/>
              <a:t>Image: Bubs Smith </a:t>
            </a:r>
          </a:p>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Meet the locals whio video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1" name="Shape 11"/>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2" name="Shape 12"/>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27" name="Shape 27"/>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
        <p:nvSpPr>
          <p:cNvPr id="8" name="Shape 8"/>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1"/>
                </a:solidFill>
              </a:rPr>
              <a:pPr lvl="0" algn="r">
                <a:spcBef>
                  <a:spcPts val="0"/>
                </a:spcBef>
                <a:buNone/>
              </a:p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odcast.radionz.co.nz/birds/birds-20140708-0700-whio-048.mp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mroN8mISgE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78150" y="1347231"/>
            <a:ext cx="3514499" cy="1159799"/>
          </a:xfrm>
          <a:prstGeom prst="rect">
            <a:avLst/>
          </a:prstGeom>
        </p:spPr>
        <p:txBody>
          <a:bodyPr lIns="91425" tIns="91425" rIns="91425" bIns="91425" anchor="b" anchorCtr="0">
            <a:noAutofit/>
          </a:bodyPr>
          <a:lstStyle/>
          <a:p>
            <a:pPr lvl="0">
              <a:spcBef>
                <a:spcPts val="0"/>
              </a:spcBef>
              <a:buNone/>
            </a:pPr>
            <a:r>
              <a:rPr lang="en" dirty="0">
                <a:latin typeface="Salli Scribbles" pitchFamily="66" charset="0"/>
                <a:ea typeface="Chewy"/>
                <a:cs typeface="Chewy"/>
                <a:sym typeface="Chewy"/>
              </a:rPr>
              <a:t>Whio </a:t>
            </a:r>
          </a:p>
        </p:txBody>
      </p:sp>
      <p:sp>
        <p:nvSpPr>
          <p:cNvPr id="35" name="Shape 35"/>
          <p:cNvSpPr txBox="1">
            <a:spLocks noGrp="1"/>
          </p:cNvSpPr>
          <p:nvPr>
            <p:ph type="subTitle" idx="1"/>
          </p:nvPr>
        </p:nvSpPr>
        <p:spPr>
          <a:xfrm>
            <a:off x="-1060500" y="2507031"/>
            <a:ext cx="4279199" cy="784799"/>
          </a:xfrm>
          <a:prstGeom prst="rect">
            <a:avLst/>
          </a:prstGeom>
        </p:spPr>
        <p:txBody>
          <a:bodyPr lIns="91425" tIns="91425" rIns="91425" bIns="91425" anchor="t" anchorCtr="0">
            <a:noAutofit/>
          </a:bodyPr>
          <a:lstStyle/>
          <a:p>
            <a:pPr lvl="0">
              <a:spcBef>
                <a:spcPts val="0"/>
              </a:spcBef>
              <a:buNone/>
            </a:pPr>
            <a:r>
              <a:rPr lang="en" dirty="0">
                <a:latin typeface="Salli Scribbles" pitchFamily="66" charset="0"/>
                <a:ea typeface="Chewy"/>
                <a:cs typeface="Chewy"/>
                <a:sym typeface="Chewy"/>
              </a:rPr>
              <a:t>Blue duck </a:t>
            </a:r>
          </a:p>
        </p:txBody>
      </p:sp>
      <p:pic>
        <p:nvPicPr>
          <p:cNvPr id="36" name="Shape 36"/>
          <p:cNvPicPr preferRelativeResize="0"/>
          <p:nvPr/>
        </p:nvPicPr>
        <p:blipFill>
          <a:blip r:embed="rId3" cstate="screen">
            <a:alphaModFix/>
          </a:blip>
          <a:srcRect/>
          <a:stretch>
            <a:fillRect/>
          </a:stretch>
        </p:blipFill>
        <p:spPr>
          <a:xfrm>
            <a:off x="2353975" y="0"/>
            <a:ext cx="6790025" cy="5143499"/>
          </a:xfrm>
          <a:prstGeom prst="rect">
            <a:avLst/>
          </a:prstGeom>
          <a:noFill/>
          <a:ln>
            <a:noFill/>
          </a:ln>
        </p:spPr>
      </p:pic>
      <p:sp>
        <p:nvSpPr>
          <p:cNvPr id="6" name="TextBox 5"/>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Shape 63"/>
          <p:cNvSpPr txBox="1"/>
          <p:nvPr/>
        </p:nvSpPr>
        <p:spPr>
          <a:xfrm>
            <a:off x="0" y="96875"/>
            <a:ext cx="9143999" cy="530659"/>
          </a:xfrm>
          <a:prstGeom prst="rect">
            <a:avLst/>
          </a:prstGeom>
          <a:noFill/>
          <a:ln>
            <a:noFill/>
          </a:ln>
        </p:spPr>
        <p:txBody>
          <a:bodyPr lIns="91425" tIns="91425" rIns="91425" bIns="91425" anchor="t" anchorCtr="0">
            <a:noAutofit/>
          </a:bodyPr>
          <a:lstStyle/>
          <a:p>
            <a:pPr lvl="0" algn="ctr">
              <a:spcBef>
                <a:spcPts val="0"/>
              </a:spcBef>
              <a:buNone/>
            </a:pPr>
            <a:r>
              <a:rPr lang="en" sz="3000" b="1" dirty="0" smtClean="0">
                <a:solidFill>
                  <a:srgbClr val="4A86E8"/>
                </a:solidFill>
                <a:latin typeface="Salli Scribbles" pitchFamily="66" charset="0"/>
                <a:ea typeface="Chewy"/>
                <a:cs typeface="Chewy"/>
                <a:sym typeface="Chewy"/>
              </a:rPr>
              <a:t>Whio special features</a:t>
            </a:r>
            <a:endParaRPr lang="en" sz="3000" b="1" dirty="0">
              <a:solidFill>
                <a:srgbClr val="4A86E8"/>
              </a:solidFill>
              <a:latin typeface="Salli Scribbles" pitchFamily="66" charset="0"/>
              <a:ea typeface="Chewy"/>
              <a:cs typeface="Chewy"/>
              <a:sym typeface="Chewy"/>
            </a:endParaRPr>
          </a:p>
        </p:txBody>
      </p:sp>
      <p:pic>
        <p:nvPicPr>
          <p:cNvPr id="1027" name="Picture 3"/>
          <p:cNvPicPr>
            <a:picLocks noChangeAspect="1" noChangeArrowheads="1"/>
          </p:cNvPicPr>
          <p:nvPr/>
        </p:nvPicPr>
        <p:blipFill>
          <a:blip r:embed="rId3" cstate="screen"/>
          <a:srcRect/>
          <a:stretch>
            <a:fillRect/>
          </a:stretch>
        </p:blipFill>
        <p:spPr bwMode="auto">
          <a:xfrm>
            <a:off x="2267744" y="843558"/>
            <a:ext cx="4896544" cy="4073516"/>
          </a:xfrm>
          <a:prstGeom prst="rect">
            <a:avLst/>
          </a:prstGeom>
          <a:noFill/>
          <a:ln w="9525">
            <a:noFill/>
            <a:miter lim="800000"/>
            <a:headEnd/>
            <a:tailEnd/>
          </a:ln>
        </p:spPr>
      </p:pic>
      <p:sp>
        <p:nvSpPr>
          <p:cNvPr id="7" name="Shape 104"/>
          <p:cNvSpPr/>
          <p:nvPr/>
        </p:nvSpPr>
        <p:spPr>
          <a:xfrm>
            <a:off x="539552" y="1131590"/>
            <a:ext cx="1425835" cy="792088"/>
          </a:xfrm>
          <a:prstGeom prst="wedgeRoundRectCallout">
            <a:avLst>
              <a:gd name="adj1" fmla="val 134570"/>
              <a:gd name="adj2" fmla="val 6429"/>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b="1" dirty="0" smtClean="0">
                <a:solidFill>
                  <a:schemeClr val="dk1"/>
                </a:solidFill>
                <a:latin typeface="+mj-lt"/>
                <a:ea typeface="Handlee"/>
                <a:cs typeface="Handlee"/>
                <a:sym typeface="Handlee"/>
              </a:rPr>
              <a:t>Bill</a:t>
            </a:r>
            <a:br>
              <a:rPr lang="en" sz="1100" b="1"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With rubbery </a:t>
            </a:r>
            <a:br>
              <a:rPr lang="en" sz="1100"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lips to withstand feeding off rocks</a:t>
            </a:r>
            <a:endParaRPr lang="en" sz="1100" dirty="0">
              <a:solidFill>
                <a:schemeClr val="dk1"/>
              </a:solidFill>
              <a:latin typeface="+mj-lt"/>
              <a:ea typeface="Handlee"/>
              <a:cs typeface="Handlee"/>
              <a:sym typeface="Handlee"/>
            </a:endParaRPr>
          </a:p>
        </p:txBody>
      </p:sp>
      <p:sp>
        <p:nvSpPr>
          <p:cNvPr id="9" name="Shape 104"/>
          <p:cNvSpPr/>
          <p:nvPr/>
        </p:nvSpPr>
        <p:spPr>
          <a:xfrm>
            <a:off x="683568" y="3579862"/>
            <a:ext cx="1137803" cy="792088"/>
          </a:xfrm>
          <a:prstGeom prst="wedgeRoundRectCallout">
            <a:avLst>
              <a:gd name="adj1" fmla="val 143047"/>
              <a:gd name="adj2" fmla="val 26522"/>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b="1" dirty="0" smtClean="0">
                <a:solidFill>
                  <a:schemeClr val="dk1"/>
                </a:solidFill>
                <a:latin typeface="+mj-lt"/>
                <a:ea typeface="Handlee"/>
                <a:cs typeface="Handlee"/>
                <a:sym typeface="Handlee"/>
              </a:rPr>
              <a:t>Webbed feet</a:t>
            </a:r>
            <a:br>
              <a:rPr lang="en" sz="1100" b="1"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That open </a:t>
            </a:r>
            <a:br>
              <a:rPr lang="en" sz="1100"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and close like </a:t>
            </a:r>
            <a:br>
              <a:rPr lang="en" sz="1100"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an umbrella</a:t>
            </a:r>
            <a:endParaRPr lang="en" sz="1100" dirty="0">
              <a:solidFill>
                <a:schemeClr val="dk1"/>
              </a:solidFill>
              <a:latin typeface="+mj-lt"/>
              <a:ea typeface="Handlee"/>
              <a:cs typeface="Handlee"/>
              <a:sym typeface="Handlee"/>
            </a:endParaRPr>
          </a:p>
        </p:txBody>
      </p:sp>
      <p:sp>
        <p:nvSpPr>
          <p:cNvPr id="10" name="Shape 104"/>
          <p:cNvSpPr/>
          <p:nvPr/>
        </p:nvSpPr>
        <p:spPr>
          <a:xfrm>
            <a:off x="7524329" y="987574"/>
            <a:ext cx="1008112" cy="504056"/>
          </a:xfrm>
          <a:prstGeom prst="wedgeRoundRectCallout">
            <a:avLst>
              <a:gd name="adj1" fmla="val -201573"/>
              <a:gd name="adj2" fmla="val 124620"/>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b="1" dirty="0" smtClean="0">
                <a:solidFill>
                  <a:schemeClr val="dk1"/>
                </a:solidFill>
                <a:latin typeface="+mj-lt"/>
                <a:ea typeface="Handlee"/>
                <a:cs typeface="Handlee"/>
                <a:sym typeface="Handlee"/>
              </a:rPr>
              <a:t>Waterproof</a:t>
            </a:r>
            <a:br>
              <a:rPr lang="en" sz="1100" b="1" dirty="0" smtClean="0">
                <a:solidFill>
                  <a:schemeClr val="dk1"/>
                </a:solidFill>
                <a:latin typeface="+mj-lt"/>
                <a:ea typeface="Handlee"/>
                <a:cs typeface="Handlee"/>
                <a:sym typeface="Handlee"/>
              </a:rPr>
            </a:br>
            <a:r>
              <a:rPr lang="en" sz="1100" b="1" dirty="0" smtClean="0">
                <a:solidFill>
                  <a:schemeClr val="dk1"/>
                </a:solidFill>
                <a:latin typeface="+mj-lt"/>
                <a:ea typeface="Handlee"/>
                <a:cs typeface="Handlee"/>
                <a:sym typeface="Handlee"/>
              </a:rPr>
              <a:t>feathers</a:t>
            </a:r>
            <a:endParaRPr lang="en" sz="1100" dirty="0">
              <a:solidFill>
                <a:schemeClr val="dk1"/>
              </a:solidFill>
              <a:latin typeface="+mj-lt"/>
              <a:ea typeface="Handlee"/>
              <a:cs typeface="Handlee"/>
              <a:sym typeface="Handlee"/>
            </a:endParaRPr>
          </a:p>
        </p:txBody>
      </p:sp>
      <p:sp>
        <p:nvSpPr>
          <p:cNvPr id="11" name="Shape 104"/>
          <p:cNvSpPr/>
          <p:nvPr/>
        </p:nvSpPr>
        <p:spPr>
          <a:xfrm>
            <a:off x="7380312" y="3507854"/>
            <a:ext cx="1425835" cy="648072"/>
          </a:xfrm>
          <a:prstGeom prst="wedgeRoundRectCallout">
            <a:avLst>
              <a:gd name="adj1" fmla="val -133016"/>
              <a:gd name="adj2" fmla="val 41228"/>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b="1" dirty="0" smtClean="0">
                <a:solidFill>
                  <a:schemeClr val="dk1"/>
                </a:solidFill>
                <a:latin typeface="+mj-lt"/>
                <a:ea typeface="Handlee"/>
                <a:cs typeface="Handlee"/>
                <a:sym typeface="Handlee"/>
              </a:rPr>
              <a:t>Streamlined body</a:t>
            </a:r>
            <a:br>
              <a:rPr lang="en" sz="1100" b="1"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Designed to glide</a:t>
            </a:r>
            <a:br>
              <a:rPr lang="en" sz="1100" dirty="0" smtClean="0">
                <a:solidFill>
                  <a:schemeClr val="dk1"/>
                </a:solidFill>
                <a:latin typeface="+mj-lt"/>
                <a:ea typeface="Handlee"/>
                <a:cs typeface="Handlee"/>
                <a:sym typeface="Handlee"/>
              </a:rPr>
            </a:br>
            <a:r>
              <a:rPr lang="en" sz="1100" dirty="0" smtClean="0">
                <a:solidFill>
                  <a:schemeClr val="dk1"/>
                </a:solidFill>
                <a:latin typeface="+mj-lt"/>
                <a:ea typeface="Handlee"/>
                <a:cs typeface="Handlee"/>
                <a:sym typeface="Handlee"/>
              </a:rPr>
              <a:t>through the water</a:t>
            </a:r>
            <a:endParaRPr lang="en" sz="1100" dirty="0">
              <a:solidFill>
                <a:schemeClr val="dk1"/>
              </a:solidFill>
              <a:latin typeface="+mj-lt"/>
              <a:ea typeface="Handlee"/>
              <a:cs typeface="Handlee"/>
              <a:sym typeface="Handlee"/>
            </a:endParaRPr>
          </a:p>
        </p:txBody>
      </p:sp>
      <p:sp>
        <p:nvSpPr>
          <p:cNvPr id="8" name="TextBox 7"/>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Photos: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505225" y="388200"/>
            <a:ext cx="2554200" cy="4475999"/>
          </a:xfrm>
          <a:prstGeom prst="rect">
            <a:avLst/>
          </a:prstGeom>
        </p:spPr>
        <p:txBody>
          <a:bodyPr lIns="91425" tIns="91425" rIns="91425" bIns="91425" anchor="t" anchorCtr="0">
            <a:noAutofit/>
          </a:bodyPr>
          <a:lstStyle/>
          <a:p>
            <a:pPr lvl="0" rtl="0">
              <a:spcBef>
                <a:spcPts val="0"/>
              </a:spcBef>
              <a:buNone/>
            </a:pPr>
            <a:r>
              <a:rPr lang="en" sz="1800" dirty="0">
                <a:latin typeface="Salli Scribbles" pitchFamily="66" charset="0"/>
                <a:ea typeface="Droid Sans"/>
                <a:cs typeface="Droid Sans"/>
                <a:sym typeface="Droid Sans"/>
              </a:rPr>
              <a:t>Their special features help whio to survive in a fast-flowing river habitat. </a:t>
            </a:r>
          </a:p>
          <a:p>
            <a:pPr lvl="0" rtl="0">
              <a:spcBef>
                <a:spcPts val="0"/>
              </a:spcBef>
              <a:buNone/>
            </a:pPr>
            <a:endParaRPr sz="1800" dirty="0">
              <a:latin typeface="Droid Sans"/>
              <a:ea typeface="Droid Sans"/>
              <a:cs typeface="Droid Sans"/>
              <a:sym typeface="Droid Sans"/>
            </a:endParaRPr>
          </a:p>
          <a:p>
            <a:pPr lvl="0" rtl="0">
              <a:spcBef>
                <a:spcPts val="0"/>
              </a:spcBef>
              <a:buNone/>
            </a:pPr>
            <a:endParaRPr sz="1800" dirty="0">
              <a:latin typeface="Droid Sans"/>
              <a:ea typeface="Droid Sans"/>
              <a:cs typeface="Droid Sans"/>
              <a:sym typeface="Droid Sans"/>
            </a:endParaRPr>
          </a:p>
          <a:p>
            <a:pPr lvl="0" rtl="0">
              <a:spcBef>
                <a:spcPts val="0"/>
              </a:spcBef>
              <a:buNone/>
            </a:pPr>
            <a:r>
              <a:rPr lang="en" sz="2400" dirty="0">
                <a:latin typeface="Droid Sans"/>
                <a:ea typeface="Droid Sans"/>
                <a:cs typeface="Droid Sans"/>
                <a:sym typeface="Droid Sans"/>
              </a:rPr>
              <a:t> </a:t>
            </a:r>
          </a:p>
          <a:p>
            <a:pPr lvl="0" rtl="0">
              <a:spcBef>
                <a:spcPts val="0"/>
              </a:spcBef>
              <a:buNone/>
            </a:pPr>
            <a:endParaRPr sz="2400" dirty="0"/>
          </a:p>
        </p:txBody>
      </p:sp>
      <p:pic>
        <p:nvPicPr>
          <p:cNvPr id="102" name="Shape 102"/>
          <p:cNvPicPr preferRelativeResize="0"/>
          <p:nvPr/>
        </p:nvPicPr>
        <p:blipFill rotWithShape="1">
          <a:blip r:embed="rId3" cstate="screen">
            <a:alphaModFix/>
          </a:blip>
          <a:srcRect/>
          <a:stretch/>
        </p:blipFill>
        <p:spPr>
          <a:xfrm>
            <a:off x="0" y="0"/>
            <a:ext cx="6300192" cy="5143500"/>
          </a:xfrm>
          <a:prstGeom prst="rect">
            <a:avLst/>
          </a:prstGeom>
          <a:noFill/>
          <a:ln>
            <a:noFill/>
          </a:ln>
        </p:spPr>
      </p:pic>
      <p:sp>
        <p:nvSpPr>
          <p:cNvPr id="104" name="Shape 104"/>
          <p:cNvSpPr/>
          <p:nvPr/>
        </p:nvSpPr>
        <p:spPr>
          <a:xfrm>
            <a:off x="6565900" y="1739200"/>
            <a:ext cx="2001899" cy="923399"/>
          </a:xfrm>
          <a:prstGeom prst="wedgeRoundRectCallout">
            <a:avLst>
              <a:gd name="adj1" fmla="val 14654"/>
              <a:gd name="adj2" fmla="val 81406"/>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i="1" dirty="0">
                <a:solidFill>
                  <a:schemeClr val="dk1"/>
                </a:solidFill>
                <a:latin typeface="Handlee"/>
                <a:ea typeface="Handlee"/>
                <a:cs typeface="Handlee"/>
                <a:sym typeface="Handlee"/>
              </a:rPr>
              <a:t>“We’ll learn more about these in the next activities”</a:t>
            </a:r>
          </a:p>
        </p:txBody>
      </p:sp>
      <p:pic>
        <p:nvPicPr>
          <p:cNvPr id="7" name="Picture 6" descr="ADULT WHIO3.png"/>
          <p:cNvPicPr>
            <a:picLocks noChangeAspect="1"/>
          </p:cNvPicPr>
          <p:nvPr/>
        </p:nvPicPr>
        <p:blipFill>
          <a:blip r:embed="rId4" cstate="screen"/>
          <a:srcRect/>
          <a:stretch>
            <a:fillRect/>
          </a:stretch>
        </p:blipFill>
        <p:spPr>
          <a:xfrm>
            <a:off x="6444208" y="2415946"/>
            <a:ext cx="2699792" cy="2727554"/>
          </a:xfrm>
          <a:prstGeom prst="rect">
            <a:avLst/>
          </a:prstGeom>
        </p:spPr>
      </p:pic>
      <p:sp>
        <p:nvSpPr>
          <p:cNvPr id="6" name="TextBox 5"/>
          <p:cNvSpPr txBox="1"/>
          <p:nvPr/>
        </p:nvSpPr>
        <p:spPr>
          <a:xfrm>
            <a:off x="107504"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cstate="screen">
            <a:alphaModFix/>
          </a:blip>
          <a:srcRect/>
          <a:stretch>
            <a:fillRect/>
          </a:stretch>
        </p:blipFill>
        <p:spPr>
          <a:xfrm>
            <a:off x="2483768" y="0"/>
            <a:ext cx="6660232" cy="5143502"/>
          </a:xfrm>
          <a:prstGeom prst="rect">
            <a:avLst/>
          </a:prstGeom>
          <a:noFill/>
          <a:ln>
            <a:noFill/>
          </a:ln>
        </p:spPr>
      </p:pic>
      <p:sp>
        <p:nvSpPr>
          <p:cNvPr id="110" name="Shape 110"/>
          <p:cNvSpPr txBox="1"/>
          <p:nvPr/>
        </p:nvSpPr>
        <p:spPr>
          <a:xfrm>
            <a:off x="127275" y="1402925"/>
            <a:ext cx="2235899" cy="2170199"/>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Salli Scribbles" pitchFamily="66" charset="0"/>
                <a:ea typeface="Droid Sans"/>
                <a:cs typeface="Droid Sans"/>
                <a:sym typeface="Droid Sans"/>
              </a:rPr>
              <a:t>Whio live only in high quality, fast-flowing rivers. </a:t>
            </a:r>
          </a:p>
          <a:p>
            <a:pPr lvl="0" rtl="0">
              <a:spcBef>
                <a:spcPts val="0"/>
              </a:spcBef>
              <a:buNone/>
            </a:pPr>
            <a:endParaRPr sz="1800" dirty="0">
              <a:latin typeface="Salli Scribbles" pitchFamily="66" charset="0"/>
              <a:ea typeface="Droid Sans"/>
              <a:cs typeface="Droid Sans"/>
              <a:sym typeface="Droid Sans"/>
            </a:endParaRPr>
          </a:p>
          <a:p>
            <a:pPr lvl="0" rtl="0">
              <a:spcBef>
                <a:spcPts val="0"/>
              </a:spcBef>
              <a:buNone/>
            </a:pPr>
            <a:r>
              <a:rPr lang="en" sz="1800" dirty="0">
                <a:latin typeface="Salli Scribbles" pitchFamily="66" charset="0"/>
                <a:ea typeface="Droid Sans"/>
                <a:cs typeface="Droid Sans"/>
                <a:sym typeface="Droid Sans"/>
              </a:rPr>
              <a:t>They need rocky rivers lined with plants and trees.  </a:t>
            </a:r>
          </a:p>
          <a:p>
            <a:pPr lvl="0" rtl="0">
              <a:spcBef>
                <a:spcPts val="0"/>
              </a:spcBef>
              <a:buNone/>
            </a:pPr>
            <a:endParaRPr sz="2400" dirty="0">
              <a:latin typeface="Droid Sans"/>
              <a:ea typeface="Droid Sans"/>
              <a:cs typeface="Droid Sans"/>
              <a:sym typeface="Droid Sans"/>
            </a:endParaRPr>
          </a:p>
          <a:p>
            <a:pPr lvl="0" rtl="0">
              <a:spcBef>
                <a:spcPts val="0"/>
              </a:spcBef>
              <a:buNone/>
            </a:pPr>
            <a:endParaRPr sz="2400" dirty="0">
              <a:latin typeface="Droid Sans"/>
              <a:ea typeface="Droid Sans"/>
              <a:cs typeface="Droid Sans"/>
              <a:sym typeface="Droid Sans"/>
            </a:endParaRPr>
          </a:p>
          <a:p>
            <a:pPr lvl="0" rtl="0">
              <a:spcBef>
                <a:spcPts val="0"/>
              </a:spcBef>
              <a:buNone/>
            </a:pPr>
            <a:endParaRPr sz="2400" dirty="0">
              <a:latin typeface="Droid Sans"/>
              <a:ea typeface="Droid Sans"/>
              <a:cs typeface="Droid Sans"/>
              <a:sym typeface="Droid Sans"/>
            </a:endParaRPr>
          </a:p>
        </p:txBody>
      </p:sp>
      <p:sp>
        <p:nvSpPr>
          <p:cNvPr id="111" name="Shape 111"/>
          <p:cNvSpPr txBox="1">
            <a:spLocks noGrp="1"/>
          </p:cNvSpPr>
          <p:nvPr>
            <p:ph type="title"/>
          </p:nvPr>
        </p:nvSpPr>
        <p:spPr>
          <a:xfrm>
            <a:off x="412575" y="983550"/>
            <a:ext cx="1665300" cy="857400"/>
          </a:xfrm>
          <a:prstGeom prst="rect">
            <a:avLst/>
          </a:prstGeom>
        </p:spPr>
        <p:txBody>
          <a:bodyPr lIns="91425" tIns="91425" rIns="91425" bIns="91425" anchor="b" anchorCtr="0">
            <a:noAutofit/>
          </a:bodyPr>
          <a:lstStyle/>
          <a:p>
            <a:pPr lvl="0" rtl="0">
              <a:spcBef>
                <a:spcPts val="0"/>
              </a:spcBef>
              <a:buNone/>
            </a:pPr>
            <a:r>
              <a:rPr lang="en" sz="3000" dirty="0" smtClean="0">
                <a:solidFill>
                  <a:srgbClr val="3C78D8"/>
                </a:solidFill>
                <a:latin typeface="Salli Scribbles" pitchFamily="66" charset="0"/>
                <a:ea typeface="Chewy"/>
                <a:cs typeface="Chewy"/>
                <a:sym typeface="Chewy"/>
              </a:rPr>
              <a:t>Whio habitat</a:t>
            </a:r>
            <a:endParaRPr lang="en" sz="3000" dirty="0">
              <a:solidFill>
                <a:srgbClr val="3C78D8"/>
              </a:solidFill>
              <a:latin typeface="Salli Scribbles" pitchFamily="66" charset="0"/>
              <a:ea typeface="Chewy"/>
              <a:cs typeface="Chewy"/>
              <a:sym typeface="Chewy"/>
            </a:endParaRPr>
          </a:p>
          <a:p>
            <a:pPr lvl="0" rtl="0">
              <a:spcBef>
                <a:spcPts val="0"/>
              </a:spcBef>
              <a:buNone/>
            </a:pPr>
            <a:endParaRPr dirty="0"/>
          </a:p>
        </p:txBody>
      </p:sp>
      <p:sp>
        <p:nvSpPr>
          <p:cNvPr id="5" name="TextBox 4"/>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cstate="screen">
            <a:alphaModFix/>
          </a:blip>
          <a:stretch>
            <a:fillRect/>
          </a:stretch>
        </p:blipFill>
        <p:spPr>
          <a:xfrm>
            <a:off x="0" y="0"/>
            <a:ext cx="6858002" cy="5143501"/>
          </a:xfrm>
          <a:prstGeom prst="rect">
            <a:avLst/>
          </a:prstGeom>
          <a:noFill/>
          <a:ln>
            <a:noFill/>
          </a:ln>
        </p:spPr>
      </p:pic>
      <p:pic>
        <p:nvPicPr>
          <p:cNvPr id="118" name="Shape 118"/>
          <p:cNvPicPr preferRelativeResize="0"/>
          <p:nvPr/>
        </p:nvPicPr>
        <p:blipFill rotWithShape="1">
          <a:blip r:embed="rId4" cstate="screen">
            <a:alphaModFix/>
          </a:blip>
          <a:srcRect/>
          <a:stretch/>
        </p:blipFill>
        <p:spPr>
          <a:xfrm>
            <a:off x="6084168" y="123478"/>
            <a:ext cx="2944050" cy="2571750"/>
          </a:xfrm>
          <a:prstGeom prst="rect">
            <a:avLst/>
          </a:prstGeom>
          <a:noFill/>
          <a:ln w="31750">
            <a:solidFill>
              <a:schemeClr val="bg1"/>
            </a:solidFill>
          </a:ln>
          <a:effectLst>
            <a:outerShdw blurRad="50800" dist="38100" dir="2700000" algn="tl" rotWithShape="0">
              <a:prstClr val="black">
                <a:alpha val="40000"/>
              </a:prstClr>
            </a:outerShdw>
          </a:effectLst>
        </p:spPr>
      </p:pic>
      <p:sp>
        <p:nvSpPr>
          <p:cNvPr id="119" name="Shape 119"/>
          <p:cNvSpPr/>
          <p:nvPr/>
        </p:nvSpPr>
        <p:spPr>
          <a:xfrm>
            <a:off x="3563888" y="3435847"/>
            <a:ext cx="2216359" cy="1080119"/>
          </a:xfrm>
          <a:prstGeom prst="wedgeRoundRectCallout">
            <a:avLst>
              <a:gd name="adj1" fmla="val 45912"/>
              <a:gd name="adj2" fmla="val -84027"/>
              <a:gd name="adj3" fmla="val 0"/>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i="1" dirty="0">
                <a:latin typeface="Handlee"/>
                <a:ea typeface="Handlee"/>
                <a:cs typeface="Handlee"/>
                <a:sym typeface="Handlee"/>
              </a:rPr>
              <a:t>“</a:t>
            </a:r>
            <a:r>
              <a:rPr lang="en" sz="1800" i="1" dirty="0">
                <a:latin typeface="Handlee"/>
                <a:ea typeface="Handlee"/>
                <a:cs typeface="Handlee"/>
                <a:sym typeface="Handlee"/>
              </a:rPr>
              <a:t>Whio love to surf </a:t>
            </a:r>
            <a:r>
              <a:rPr lang="en" sz="1800" i="1" dirty="0" smtClean="0">
                <a:latin typeface="Handlee"/>
                <a:ea typeface="Handlee"/>
                <a:cs typeface="Handlee"/>
                <a:sym typeface="Handlee"/>
              </a:rPr>
              <a:t/>
            </a:r>
            <a:br>
              <a:rPr lang="en" sz="1800" i="1" dirty="0" smtClean="0">
                <a:latin typeface="Handlee"/>
                <a:ea typeface="Handlee"/>
                <a:cs typeface="Handlee"/>
                <a:sym typeface="Handlee"/>
              </a:rPr>
            </a:br>
            <a:r>
              <a:rPr lang="en" sz="1800" i="1" dirty="0" smtClean="0">
                <a:latin typeface="Handlee"/>
                <a:ea typeface="Handlee"/>
                <a:cs typeface="Handlee"/>
                <a:sym typeface="Handlee"/>
              </a:rPr>
              <a:t>the </a:t>
            </a:r>
            <a:r>
              <a:rPr lang="en" sz="1800" i="1" dirty="0">
                <a:latin typeface="Handlee"/>
                <a:ea typeface="Handlee"/>
                <a:cs typeface="Handlee"/>
                <a:sym typeface="Handlee"/>
              </a:rPr>
              <a:t>rapids- even when </a:t>
            </a:r>
            <a:r>
              <a:rPr lang="en" sz="1800" i="1" dirty="0" smtClean="0">
                <a:latin typeface="Handlee"/>
                <a:ea typeface="Handlee"/>
                <a:cs typeface="Handlee"/>
                <a:sym typeface="Handlee"/>
              </a:rPr>
              <a:t>we </a:t>
            </a:r>
            <a:r>
              <a:rPr lang="en" sz="1800" i="1" dirty="0">
                <a:latin typeface="Handlee"/>
                <a:ea typeface="Handlee"/>
                <a:cs typeface="Handlee"/>
                <a:sym typeface="Handlee"/>
              </a:rPr>
              <a:t>are chicks!”</a:t>
            </a:r>
          </a:p>
        </p:txBody>
      </p:sp>
      <p:sp>
        <p:nvSpPr>
          <p:cNvPr id="120" name="Shape 120"/>
          <p:cNvSpPr/>
          <p:nvPr/>
        </p:nvSpPr>
        <p:spPr>
          <a:xfrm>
            <a:off x="2786575" y="2019025"/>
            <a:ext cx="1151399" cy="525600"/>
          </a:xfrm>
          <a:prstGeom prst="wedgeEllipseCallout">
            <a:avLst>
              <a:gd name="adj1" fmla="val -52899"/>
              <a:gd name="adj2" fmla="val 627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900" i="1" dirty="0">
                <a:latin typeface="+mj-lt"/>
                <a:ea typeface="Droid Sans"/>
                <a:cs typeface="Droid Sans"/>
                <a:sym typeface="Droid Sans"/>
              </a:rPr>
              <a:t>“Surf’s up </a:t>
            </a:r>
            <a:r>
              <a:rPr lang="en" sz="900" i="1" dirty="0" smtClean="0">
                <a:latin typeface="+mj-lt"/>
                <a:ea typeface="Droid Sans"/>
                <a:cs typeface="Droid Sans"/>
                <a:sym typeface="Droid Sans"/>
              </a:rPr>
              <a:t>dudes</a:t>
            </a:r>
            <a:r>
              <a:rPr lang="en" sz="900" i="1" dirty="0">
                <a:latin typeface="+mj-lt"/>
                <a:ea typeface="Droid Sans"/>
                <a:cs typeface="Droid Sans"/>
                <a:sym typeface="Droid Sans"/>
              </a:rPr>
              <a:t>!”</a:t>
            </a:r>
          </a:p>
        </p:txBody>
      </p:sp>
      <p:pic>
        <p:nvPicPr>
          <p:cNvPr id="8" name="Picture 7" descr="ADULT WHIO3.png"/>
          <p:cNvPicPr>
            <a:picLocks noChangeAspect="1"/>
          </p:cNvPicPr>
          <p:nvPr/>
        </p:nvPicPr>
        <p:blipFill>
          <a:blip r:embed="rId5" cstate="screen"/>
          <a:stretch>
            <a:fillRect/>
          </a:stretch>
        </p:blipFill>
        <p:spPr>
          <a:xfrm>
            <a:off x="5652120" y="1799039"/>
            <a:ext cx="4264161" cy="3509015"/>
          </a:xfrm>
          <a:prstGeom prst="rect">
            <a:avLst/>
          </a:prstGeom>
        </p:spPr>
      </p:pic>
      <p:sp>
        <p:nvSpPr>
          <p:cNvPr id="7" name="TextBox 6"/>
          <p:cNvSpPr txBox="1"/>
          <p:nvPr/>
        </p:nvSpPr>
        <p:spPr>
          <a:xfrm>
            <a:off x="107504"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cstate="screen">
            <a:alphaModFix/>
          </a:blip>
          <a:srcRect/>
          <a:stretch>
            <a:fillRect/>
          </a:stretch>
        </p:blipFill>
        <p:spPr>
          <a:xfrm>
            <a:off x="2051720" y="0"/>
            <a:ext cx="7092280" cy="5143500"/>
          </a:xfrm>
          <a:prstGeom prst="rect">
            <a:avLst/>
          </a:prstGeom>
          <a:noFill/>
          <a:ln>
            <a:noFill/>
          </a:ln>
        </p:spPr>
      </p:pic>
      <p:sp>
        <p:nvSpPr>
          <p:cNvPr id="126" name="Shape 126"/>
          <p:cNvSpPr txBox="1">
            <a:spLocks noGrp="1"/>
          </p:cNvSpPr>
          <p:nvPr>
            <p:ph type="title"/>
          </p:nvPr>
        </p:nvSpPr>
        <p:spPr>
          <a:xfrm>
            <a:off x="0" y="0"/>
            <a:ext cx="2051720" cy="1419622"/>
          </a:xfrm>
          <a:prstGeom prst="rect">
            <a:avLst/>
          </a:prstGeom>
          <a:noFill/>
        </p:spPr>
        <p:txBody>
          <a:bodyPr lIns="91425" tIns="91425" rIns="91425" bIns="91425" anchor="b" anchorCtr="0">
            <a:noAutofit/>
          </a:bodyPr>
          <a:lstStyle/>
          <a:p>
            <a:pPr lvl="0" algn="ctr">
              <a:spcBef>
                <a:spcPts val="0"/>
              </a:spcBef>
              <a:buNone/>
            </a:pPr>
            <a:r>
              <a:rPr lang="en" dirty="0">
                <a:solidFill>
                  <a:srgbClr val="3C78D8"/>
                </a:solidFill>
                <a:latin typeface="Salli Scribbles" pitchFamily="66" charset="0"/>
                <a:ea typeface="Chewy"/>
                <a:cs typeface="Chewy"/>
                <a:sym typeface="Chewy"/>
              </a:rPr>
              <a:t>Whio </a:t>
            </a:r>
            <a:r>
              <a:rPr lang="en" dirty="0" smtClean="0">
                <a:solidFill>
                  <a:srgbClr val="3C78D8"/>
                </a:solidFill>
                <a:latin typeface="Salli Scribbles" pitchFamily="66" charset="0"/>
                <a:ea typeface="Chewy"/>
                <a:cs typeface="Chewy"/>
                <a:sym typeface="Chewy"/>
              </a:rPr>
              <a:t/>
            </a:r>
            <a:br>
              <a:rPr lang="en" dirty="0" smtClean="0">
                <a:solidFill>
                  <a:srgbClr val="3C78D8"/>
                </a:solidFill>
                <a:latin typeface="Salli Scribbles" pitchFamily="66" charset="0"/>
                <a:ea typeface="Chewy"/>
                <a:cs typeface="Chewy"/>
                <a:sym typeface="Chewy"/>
              </a:rPr>
            </a:br>
            <a:r>
              <a:rPr lang="en" dirty="0" smtClean="0">
                <a:solidFill>
                  <a:srgbClr val="3C78D8"/>
                </a:solidFill>
                <a:latin typeface="Salli Scribbles" pitchFamily="66" charset="0"/>
                <a:ea typeface="Chewy"/>
                <a:cs typeface="Chewy"/>
                <a:sym typeface="Chewy"/>
              </a:rPr>
              <a:t>families</a:t>
            </a:r>
            <a:endParaRPr lang="en" dirty="0">
              <a:solidFill>
                <a:srgbClr val="3C78D8"/>
              </a:solidFill>
              <a:latin typeface="Salli Scribbles" pitchFamily="66" charset="0"/>
              <a:ea typeface="Chewy"/>
              <a:cs typeface="Chewy"/>
              <a:sym typeface="Chewy"/>
            </a:endParaRPr>
          </a:p>
        </p:txBody>
      </p:sp>
      <p:sp>
        <p:nvSpPr>
          <p:cNvPr id="127" name="Shape 127"/>
          <p:cNvSpPr txBox="1">
            <a:spLocks noGrp="1"/>
          </p:cNvSpPr>
          <p:nvPr>
            <p:ph type="body" idx="1"/>
          </p:nvPr>
        </p:nvSpPr>
        <p:spPr>
          <a:xfrm>
            <a:off x="107503" y="1563638"/>
            <a:ext cx="1872209" cy="3723902"/>
          </a:xfrm>
          <a:prstGeom prst="rect">
            <a:avLst/>
          </a:prstGeom>
          <a:noFill/>
        </p:spPr>
        <p:txBody>
          <a:bodyPr lIns="91425" tIns="91425" rIns="91425" bIns="91425" anchor="t" anchorCtr="0">
            <a:noAutofit/>
          </a:bodyPr>
          <a:lstStyle/>
          <a:p>
            <a:pPr lvl="0" rtl="0">
              <a:spcBef>
                <a:spcPts val="0"/>
              </a:spcBef>
              <a:buNone/>
            </a:pPr>
            <a:r>
              <a:rPr lang="en" sz="1800" dirty="0">
                <a:latin typeface="Salli Scribbles" pitchFamily="66" charset="0"/>
                <a:ea typeface="Droid Sans"/>
                <a:cs typeface="Droid Sans"/>
                <a:sym typeface="Droid Sans"/>
              </a:rPr>
              <a:t>Whio usually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have </a:t>
            </a:r>
            <a:r>
              <a:rPr lang="en" sz="1800" dirty="0">
                <a:latin typeface="Salli Scribbles" pitchFamily="66" charset="0"/>
                <a:ea typeface="Droid Sans"/>
                <a:cs typeface="Droid Sans"/>
                <a:sym typeface="Droid Sans"/>
              </a:rPr>
              <a:t>between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4-6 </a:t>
            </a:r>
            <a:r>
              <a:rPr lang="en" sz="1800" dirty="0">
                <a:latin typeface="Salli Scribbles" pitchFamily="66" charset="0"/>
                <a:ea typeface="Droid Sans"/>
                <a:cs typeface="Droid Sans"/>
                <a:sym typeface="Droid Sans"/>
              </a:rPr>
              <a:t>chicks. </a:t>
            </a:r>
          </a:p>
          <a:p>
            <a:pPr lvl="0" rtl="0">
              <a:spcBef>
                <a:spcPts val="0"/>
              </a:spcBef>
              <a:buNone/>
            </a:pPr>
            <a:endParaRPr sz="1800" dirty="0">
              <a:latin typeface="Salli Scribbles" pitchFamily="66" charset="0"/>
              <a:ea typeface="Droid Sans"/>
              <a:cs typeface="Droid Sans"/>
              <a:sym typeface="Droid Sans"/>
            </a:endParaRPr>
          </a:p>
          <a:p>
            <a:pPr lvl="0">
              <a:spcBef>
                <a:spcPts val="0"/>
              </a:spcBef>
              <a:buNone/>
            </a:pPr>
            <a:r>
              <a:rPr lang="en" sz="1800" dirty="0">
                <a:latin typeface="Salli Scribbles" pitchFamily="66" charset="0"/>
                <a:ea typeface="Droid Sans"/>
                <a:cs typeface="Droid Sans"/>
                <a:sym typeface="Droid Sans"/>
              </a:rPr>
              <a:t>Both parents have to look after the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chicks </a:t>
            </a:r>
            <a:r>
              <a:rPr lang="en" sz="1800" dirty="0">
                <a:latin typeface="Salli Scribbles" pitchFamily="66" charset="0"/>
                <a:ea typeface="Droid Sans"/>
                <a:cs typeface="Droid Sans"/>
                <a:sym typeface="Droid Sans"/>
              </a:rPr>
              <a:t>to keep them safe on the river. </a:t>
            </a:r>
          </a:p>
        </p:txBody>
      </p:sp>
      <p:sp>
        <p:nvSpPr>
          <p:cNvPr id="5" name="TextBox 4"/>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cstate="screen">
            <a:alphaModFix/>
          </a:blip>
          <a:srcRect/>
          <a:stretch>
            <a:fillRect/>
          </a:stretch>
        </p:blipFill>
        <p:spPr>
          <a:xfrm>
            <a:off x="0" y="-2"/>
            <a:ext cx="5580112" cy="5143502"/>
          </a:xfrm>
          <a:prstGeom prst="rect">
            <a:avLst/>
          </a:prstGeom>
          <a:noFill/>
          <a:ln>
            <a:noFill/>
          </a:ln>
        </p:spPr>
      </p:pic>
      <p:sp>
        <p:nvSpPr>
          <p:cNvPr id="133" name="Shape 133"/>
          <p:cNvSpPr txBox="1">
            <a:spLocks noGrp="1"/>
          </p:cNvSpPr>
          <p:nvPr>
            <p:ph type="body" idx="1"/>
          </p:nvPr>
        </p:nvSpPr>
        <p:spPr>
          <a:xfrm>
            <a:off x="5735100" y="123478"/>
            <a:ext cx="3408899" cy="5020021"/>
          </a:xfrm>
          <a:prstGeom prst="rect">
            <a:avLst/>
          </a:prstGeom>
          <a:noFill/>
        </p:spPr>
        <p:txBody>
          <a:bodyPr lIns="91425" tIns="91425" rIns="91425" bIns="91425" anchor="t" anchorCtr="0">
            <a:noAutofit/>
          </a:bodyPr>
          <a:lstStyle/>
          <a:p>
            <a:pPr lvl="0" rtl="0">
              <a:spcBef>
                <a:spcPts val="0"/>
              </a:spcBef>
              <a:buNone/>
            </a:pPr>
            <a:r>
              <a:rPr lang="en" sz="3600" b="1" dirty="0">
                <a:solidFill>
                  <a:srgbClr val="3C78D8"/>
                </a:solidFill>
                <a:latin typeface="Salli Scribbles" pitchFamily="66" charset="0"/>
                <a:ea typeface="Chewy"/>
                <a:cs typeface="Chewy"/>
                <a:sym typeface="Chewy"/>
              </a:rPr>
              <a:t>Threats</a:t>
            </a:r>
          </a:p>
          <a:p>
            <a:pPr lvl="0" rtl="0">
              <a:spcBef>
                <a:spcPts val="0"/>
              </a:spcBef>
              <a:buNone/>
            </a:pPr>
            <a:r>
              <a:rPr lang="en" sz="1800" dirty="0">
                <a:latin typeface="Salli Scribbles" pitchFamily="66" charset="0"/>
                <a:ea typeface="Droid Sans"/>
                <a:cs typeface="Droid Sans"/>
                <a:sym typeface="Droid Sans"/>
              </a:rPr>
              <a:t>Before people came to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New </a:t>
            </a:r>
            <a:r>
              <a:rPr lang="en" sz="1800" dirty="0">
                <a:latin typeface="Salli Scribbles" pitchFamily="66" charset="0"/>
                <a:ea typeface="Droid Sans"/>
                <a:cs typeface="Droid Sans"/>
                <a:sym typeface="Droid Sans"/>
              </a:rPr>
              <a:t>Zealand whio had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few </a:t>
            </a:r>
            <a:r>
              <a:rPr lang="en" sz="1800" dirty="0">
                <a:latin typeface="Salli Scribbles" pitchFamily="66" charset="0"/>
                <a:ea typeface="Droid Sans"/>
                <a:cs typeface="Droid Sans"/>
                <a:sym typeface="Droid Sans"/>
              </a:rPr>
              <a:t>threats, but now they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are </a:t>
            </a:r>
            <a:r>
              <a:rPr lang="en" sz="1800" dirty="0">
                <a:latin typeface="Salli Scribbles" pitchFamily="66" charset="0"/>
                <a:ea typeface="Droid Sans"/>
                <a:cs typeface="Droid Sans"/>
                <a:sym typeface="Droid Sans"/>
              </a:rPr>
              <a:t>endangered. </a:t>
            </a:r>
          </a:p>
          <a:p>
            <a:pPr lvl="0" rtl="0">
              <a:spcBef>
                <a:spcPts val="0"/>
              </a:spcBef>
              <a:buNone/>
            </a:pPr>
            <a:endParaRPr sz="1800" dirty="0">
              <a:latin typeface="Salli Scribbles" pitchFamily="66" charset="0"/>
              <a:ea typeface="Droid Sans"/>
              <a:cs typeface="Droid Sans"/>
              <a:sym typeface="Droid Sans"/>
            </a:endParaRPr>
          </a:p>
          <a:p>
            <a:pPr lvl="0" rtl="0">
              <a:spcBef>
                <a:spcPts val="0"/>
              </a:spcBef>
              <a:buNone/>
            </a:pPr>
            <a:r>
              <a:rPr lang="en" sz="1800" dirty="0">
                <a:latin typeface="Salli Scribbles" pitchFamily="66" charset="0"/>
                <a:ea typeface="Droid Sans"/>
                <a:cs typeface="Droid Sans"/>
                <a:sym typeface="Droid Sans"/>
              </a:rPr>
              <a:t>Introduced pests such as stoats, rats, dogs and feral cats threaten the survival of whio. Humans also threaten their habitat when we change how we use the land around  rivers.</a:t>
            </a:r>
          </a:p>
          <a:p>
            <a:pPr lvl="0" rtl="0">
              <a:spcBef>
                <a:spcPts val="0"/>
              </a:spcBef>
              <a:buNone/>
            </a:pPr>
            <a:endParaRPr sz="1800" dirty="0">
              <a:latin typeface="Salli Scribbles" pitchFamily="66" charset="0"/>
              <a:ea typeface="Droid Sans"/>
              <a:cs typeface="Droid Sans"/>
              <a:sym typeface="Droid Sans"/>
            </a:endParaRPr>
          </a:p>
          <a:p>
            <a:pPr lvl="0" rtl="0">
              <a:spcBef>
                <a:spcPts val="0"/>
              </a:spcBef>
              <a:buNone/>
            </a:pPr>
            <a:r>
              <a:rPr lang="en" sz="1800" dirty="0">
                <a:latin typeface="Salli Scribbles" pitchFamily="66" charset="0"/>
                <a:ea typeface="Droid Sans"/>
                <a:cs typeface="Droid Sans"/>
                <a:sym typeface="Droid Sans"/>
              </a:rPr>
              <a:t>There are approximately </a:t>
            </a:r>
            <a:r>
              <a:rPr lang="en" sz="1800" dirty="0" smtClean="0">
                <a:latin typeface="Salli Scribbles" pitchFamily="66" charset="0"/>
                <a:ea typeface="Droid Sans"/>
                <a:cs typeface="Droid Sans"/>
                <a:sym typeface="Droid Sans"/>
              </a:rPr>
              <a:t/>
            </a:r>
            <a:br>
              <a:rPr lang="en" sz="1800" dirty="0" smtClean="0">
                <a:latin typeface="Salli Scribbles" pitchFamily="66" charset="0"/>
                <a:ea typeface="Droid Sans"/>
                <a:cs typeface="Droid Sans"/>
                <a:sym typeface="Droid Sans"/>
              </a:rPr>
            </a:br>
            <a:r>
              <a:rPr lang="en" sz="1800" dirty="0" smtClean="0">
                <a:latin typeface="Salli Scribbles" pitchFamily="66" charset="0"/>
                <a:ea typeface="Droid Sans"/>
                <a:cs typeface="Droid Sans"/>
                <a:sym typeface="Droid Sans"/>
              </a:rPr>
              <a:t>3000 </a:t>
            </a:r>
            <a:r>
              <a:rPr lang="en" sz="1800" dirty="0">
                <a:latin typeface="Salli Scribbles" pitchFamily="66" charset="0"/>
                <a:ea typeface="Droid Sans"/>
                <a:cs typeface="Droid Sans"/>
                <a:sym typeface="Droid Sans"/>
              </a:rPr>
              <a:t>whio left in the wild. </a:t>
            </a:r>
          </a:p>
          <a:p>
            <a:pPr lvl="0" rtl="0">
              <a:spcBef>
                <a:spcPts val="0"/>
              </a:spcBef>
              <a:buNone/>
            </a:pPr>
            <a:endParaRPr sz="1800" dirty="0">
              <a:latin typeface="Droid Sans"/>
              <a:ea typeface="Droid Sans"/>
              <a:cs typeface="Droid Sans"/>
              <a:sym typeface="Droid Sans"/>
            </a:endParaRPr>
          </a:p>
        </p:txBody>
      </p:sp>
      <p:sp>
        <p:nvSpPr>
          <p:cNvPr id="4" name="TextBox 3"/>
          <p:cNvSpPr txBox="1"/>
          <p:nvPr/>
        </p:nvSpPr>
        <p:spPr>
          <a:xfrm>
            <a:off x="251520"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3704325" y="705091"/>
            <a:ext cx="4600799" cy="561599"/>
          </a:xfrm>
          <a:prstGeom prst="rect">
            <a:avLst/>
          </a:prstGeom>
        </p:spPr>
        <p:txBody>
          <a:bodyPr lIns="91425" tIns="91425" rIns="91425" bIns="91425" anchor="t" anchorCtr="0">
            <a:noAutofit/>
          </a:bodyPr>
          <a:lstStyle/>
          <a:p>
            <a:pPr lvl="0" rtl="0">
              <a:spcBef>
                <a:spcPts val="0"/>
              </a:spcBef>
              <a:buNone/>
            </a:pPr>
            <a:r>
              <a:rPr lang="en" sz="1800" dirty="0">
                <a:latin typeface="Salli Scribbles" pitchFamily="66" charset="0"/>
                <a:ea typeface="Droid Sans"/>
                <a:cs typeface="Droid Sans"/>
                <a:sym typeface="Droid Sans"/>
              </a:rPr>
              <a:t>Stoats are the whio’s biggest threat. They kill nesting females and ducklings.  These cute killers are excellent swimmers and will take whio eggs.  </a:t>
            </a:r>
          </a:p>
          <a:p>
            <a:pPr lvl="0">
              <a:spcBef>
                <a:spcPts val="0"/>
              </a:spcBef>
              <a:buNone/>
            </a:pPr>
            <a:r>
              <a:rPr lang="en" sz="1800" dirty="0">
                <a:latin typeface="Salli Scribbles" pitchFamily="66" charset="0"/>
                <a:ea typeface="Droid Sans"/>
                <a:cs typeface="Droid Sans"/>
                <a:sym typeface="Droid Sans"/>
              </a:rPr>
              <a:t>Stoats also kill other New Zealand birds.  </a:t>
            </a:r>
          </a:p>
        </p:txBody>
      </p:sp>
      <p:pic>
        <p:nvPicPr>
          <p:cNvPr id="139" name="Shape 139"/>
          <p:cNvPicPr preferRelativeResize="0"/>
          <p:nvPr/>
        </p:nvPicPr>
        <p:blipFill>
          <a:blip r:embed="rId3" cstate="screen">
            <a:alphaModFix/>
          </a:blip>
          <a:stretch>
            <a:fillRect/>
          </a:stretch>
        </p:blipFill>
        <p:spPr>
          <a:xfrm>
            <a:off x="445875" y="2649065"/>
            <a:ext cx="2792090" cy="1865559"/>
          </a:xfrm>
          <a:prstGeom prst="rect">
            <a:avLst/>
          </a:prstGeom>
          <a:noFill/>
          <a:ln>
            <a:noFill/>
          </a:ln>
        </p:spPr>
      </p:pic>
      <p:pic>
        <p:nvPicPr>
          <p:cNvPr id="142" name="Shape 142"/>
          <p:cNvPicPr preferRelativeResize="0"/>
          <p:nvPr/>
        </p:nvPicPr>
        <p:blipFill>
          <a:blip r:embed="rId4" cstate="screen">
            <a:alphaModFix/>
          </a:blip>
          <a:stretch>
            <a:fillRect/>
          </a:stretch>
        </p:blipFill>
        <p:spPr>
          <a:xfrm>
            <a:off x="3410694" y="2649066"/>
            <a:ext cx="2457450" cy="1866900"/>
          </a:xfrm>
          <a:prstGeom prst="rect">
            <a:avLst/>
          </a:prstGeom>
          <a:noFill/>
          <a:ln>
            <a:noFill/>
          </a:ln>
        </p:spPr>
      </p:pic>
      <p:pic>
        <p:nvPicPr>
          <p:cNvPr id="143" name="Shape 143"/>
          <p:cNvPicPr preferRelativeResize="0"/>
          <p:nvPr/>
        </p:nvPicPr>
        <p:blipFill>
          <a:blip r:embed="rId5" cstate="screen">
            <a:alphaModFix/>
          </a:blip>
          <a:stretch>
            <a:fillRect/>
          </a:stretch>
        </p:blipFill>
        <p:spPr>
          <a:xfrm>
            <a:off x="445876" y="705091"/>
            <a:ext cx="2792623" cy="1828343"/>
          </a:xfrm>
          <a:prstGeom prst="rect">
            <a:avLst/>
          </a:prstGeom>
          <a:noFill/>
          <a:ln>
            <a:noFill/>
          </a:ln>
        </p:spPr>
      </p:pic>
      <p:sp>
        <p:nvSpPr>
          <p:cNvPr id="141" name="Shape 141"/>
          <p:cNvSpPr/>
          <p:nvPr/>
        </p:nvSpPr>
        <p:spPr>
          <a:xfrm>
            <a:off x="6372200" y="2642417"/>
            <a:ext cx="2262115" cy="888255"/>
          </a:xfrm>
          <a:prstGeom prst="wedgeRoundRectCallout">
            <a:avLst>
              <a:gd name="adj1" fmla="val -78379"/>
              <a:gd name="adj2" fmla="val -3984"/>
              <a:gd name="adj3" fmla="val 0"/>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100000"/>
              <a:buFont typeface="Arial"/>
              <a:buNone/>
            </a:pPr>
            <a:r>
              <a:rPr lang="en" sz="1600" dirty="0">
                <a:solidFill>
                  <a:schemeClr val="dk1"/>
                </a:solidFill>
                <a:latin typeface="Handlee"/>
                <a:ea typeface="Handlee"/>
                <a:cs typeface="Handlee"/>
                <a:sym typeface="Handlee"/>
              </a:rPr>
              <a:t>“I’m a stoat- one of the whio’s biggest threats</a:t>
            </a:r>
            <a:r>
              <a:rPr lang="en" sz="1600" dirty="0" smtClean="0">
                <a:solidFill>
                  <a:schemeClr val="dk1"/>
                </a:solidFill>
                <a:latin typeface="Handlee"/>
                <a:ea typeface="Handlee"/>
                <a:cs typeface="Handlee"/>
                <a:sym typeface="Handlee"/>
              </a:rPr>
              <a:t>”</a:t>
            </a:r>
            <a:endParaRPr sz="1600"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249025" y="242675"/>
            <a:ext cx="2664599" cy="4557000"/>
          </a:xfrm>
          <a:prstGeom prst="rect">
            <a:avLst/>
          </a:prstGeom>
          <a:noFill/>
        </p:spPr>
        <p:txBody>
          <a:bodyPr lIns="91425" tIns="91425" rIns="91425" bIns="91425" anchor="t" anchorCtr="0">
            <a:noAutofit/>
          </a:bodyPr>
          <a:lstStyle/>
          <a:p>
            <a:pPr lvl="0" rtl="0">
              <a:spcBef>
                <a:spcPts val="0"/>
              </a:spcBef>
              <a:buNone/>
            </a:pPr>
            <a:r>
              <a:rPr lang="en" sz="1800" dirty="0">
                <a:latin typeface="Salli Scribbles" pitchFamily="66" charset="0"/>
                <a:ea typeface="Droid Sans"/>
                <a:cs typeface="Droid Sans"/>
                <a:sym typeface="Droid Sans"/>
              </a:rPr>
              <a:t>If whio are living in a river, we can tell that it is a very healthy river with plenty of life and extremely clean water.  </a:t>
            </a:r>
          </a:p>
          <a:p>
            <a:pPr lvl="0" rtl="0">
              <a:spcBef>
                <a:spcPts val="0"/>
              </a:spcBef>
              <a:buClr>
                <a:schemeClr val="dk1"/>
              </a:buClr>
              <a:buSzPct val="61111"/>
              <a:buFont typeface="Arial"/>
              <a:buNone/>
            </a:pPr>
            <a:endParaRPr sz="1800" dirty="0">
              <a:latin typeface="Salli Scribbles" pitchFamily="66" charset="0"/>
              <a:ea typeface="Droid Sans"/>
              <a:cs typeface="Droid Sans"/>
              <a:sym typeface="Droid Sans"/>
            </a:endParaRPr>
          </a:p>
          <a:p>
            <a:pPr lvl="0" rtl="0">
              <a:spcBef>
                <a:spcPts val="0"/>
              </a:spcBef>
              <a:buClr>
                <a:schemeClr val="dk1"/>
              </a:buClr>
              <a:buSzPct val="61111"/>
              <a:buFont typeface="Arial"/>
              <a:buNone/>
            </a:pPr>
            <a:r>
              <a:rPr lang="en" sz="1800" dirty="0">
                <a:latin typeface="Salli Scribbles" pitchFamily="66" charset="0"/>
                <a:ea typeface="Droid Sans"/>
                <a:cs typeface="Droid Sans"/>
                <a:sym typeface="Droid Sans"/>
              </a:rPr>
              <a:t>Whio depend on insect larvae like this mayfly for food. These larvae only live in healthy streams and rivers.  </a:t>
            </a:r>
          </a:p>
        </p:txBody>
      </p:sp>
      <p:pic>
        <p:nvPicPr>
          <p:cNvPr id="149" name="Shape 149"/>
          <p:cNvPicPr preferRelativeResize="0"/>
          <p:nvPr/>
        </p:nvPicPr>
        <p:blipFill rotWithShape="1">
          <a:blip r:embed="rId3" cstate="screen">
            <a:alphaModFix/>
          </a:blip>
          <a:srcRect/>
          <a:stretch/>
        </p:blipFill>
        <p:spPr>
          <a:xfrm>
            <a:off x="0" y="0"/>
            <a:ext cx="6055798" cy="5143502"/>
          </a:xfrm>
          <a:prstGeom prst="rect">
            <a:avLst/>
          </a:prstGeom>
          <a:noFill/>
          <a:ln>
            <a:noFill/>
          </a:ln>
        </p:spPr>
      </p:pic>
      <p:sp>
        <p:nvSpPr>
          <p:cNvPr id="4" name="TextBox 3"/>
          <p:cNvSpPr txBox="1"/>
          <p:nvPr/>
        </p:nvSpPr>
        <p:spPr>
          <a:xfrm>
            <a:off x="107504"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cstate="screen">
            <a:alphaModFix/>
          </a:blip>
          <a:srcRect/>
          <a:stretch>
            <a:fillRect/>
          </a:stretch>
        </p:blipFill>
        <p:spPr>
          <a:xfrm>
            <a:off x="0" y="0"/>
            <a:ext cx="9144000" cy="5143500"/>
          </a:xfrm>
          <a:prstGeom prst="rect">
            <a:avLst/>
          </a:prstGeom>
          <a:noFill/>
          <a:ln>
            <a:noFill/>
          </a:ln>
        </p:spPr>
      </p:pic>
      <p:sp>
        <p:nvSpPr>
          <p:cNvPr id="155" name="Shape 155"/>
          <p:cNvSpPr/>
          <p:nvPr/>
        </p:nvSpPr>
        <p:spPr>
          <a:xfrm>
            <a:off x="1547664" y="555526"/>
            <a:ext cx="6207299" cy="4046399"/>
          </a:xfrm>
          <a:prstGeom prst="ellipse">
            <a:avLst/>
          </a:prstGeom>
          <a:solidFill>
            <a:schemeClr val="bg1">
              <a:lumMod val="75000"/>
              <a:alpha val="57000"/>
            </a:schemeClr>
          </a:solidFill>
          <a:ln w="152400" cap="flat" cmpd="sng">
            <a:solidFill>
              <a:schemeClr val="accent4">
                <a:lumMod val="7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56" name="Shape 156"/>
          <p:cNvSpPr txBox="1"/>
          <p:nvPr/>
        </p:nvSpPr>
        <p:spPr>
          <a:xfrm>
            <a:off x="2123728" y="1851670"/>
            <a:ext cx="4968552" cy="1106432"/>
          </a:xfrm>
          <a:prstGeom prst="rect">
            <a:avLst/>
          </a:prstGeom>
          <a:noFill/>
          <a:ln>
            <a:noFill/>
          </a:ln>
        </p:spPr>
        <p:txBody>
          <a:bodyPr lIns="91425" tIns="91425" rIns="91425" bIns="91425" anchor="ctr" anchorCtr="0">
            <a:noAutofit/>
          </a:bodyPr>
          <a:lstStyle/>
          <a:p>
            <a:pPr lvl="0" algn="ctr" rtl="0">
              <a:spcBef>
                <a:spcPts val="0"/>
              </a:spcBef>
              <a:buNone/>
            </a:pPr>
            <a:r>
              <a:rPr lang="en" sz="1800" b="1" dirty="0">
                <a:latin typeface="Salli Scribbles" pitchFamily="66" charset="0"/>
                <a:ea typeface="Droid Sans"/>
                <a:cs typeface="Droid Sans"/>
                <a:sym typeface="Droid Sans"/>
              </a:rPr>
              <a:t>Everything is connected! </a:t>
            </a:r>
          </a:p>
          <a:p>
            <a:pPr lvl="0" algn="ctr">
              <a:spcBef>
                <a:spcPts val="0"/>
              </a:spcBef>
              <a:buNone/>
            </a:pPr>
            <a:r>
              <a:rPr lang="en" sz="1800" dirty="0">
                <a:latin typeface="Salli Scribbles" pitchFamily="66" charset="0"/>
                <a:ea typeface="Droid Sans"/>
                <a:cs typeface="Droid Sans"/>
                <a:sym typeface="Droid Sans"/>
              </a:rPr>
              <a:t>Whio are part of a whole ecosystem and have many connections to other animals and the environment </a:t>
            </a:r>
          </a:p>
        </p:txBody>
      </p:sp>
      <p:pic>
        <p:nvPicPr>
          <p:cNvPr id="157" name="Shape 157"/>
          <p:cNvPicPr preferRelativeResize="0"/>
          <p:nvPr/>
        </p:nvPicPr>
        <p:blipFill rotWithShape="1">
          <a:blip r:embed="rId4" cstate="screen">
            <a:alphaModFix/>
          </a:blip>
          <a:srcRect/>
          <a:stretch/>
        </p:blipFill>
        <p:spPr>
          <a:xfrm>
            <a:off x="3275856" y="3651870"/>
            <a:ext cx="2664296" cy="1368152"/>
          </a:xfrm>
          <a:prstGeom prst="rect">
            <a:avLst/>
          </a:prstGeom>
          <a:noFill/>
          <a:ln w="34925">
            <a:solidFill>
              <a:schemeClr val="bg1"/>
            </a:solidFill>
          </a:ln>
          <a:effectLst>
            <a:outerShdw blurRad="50800" dist="38100" dir="2700000" algn="tl" rotWithShape="0">
              <a:prstClr val="black">
                <a:alpha val="40000"/>
              </a:prstClr>
            </a:outerShdw>
          </a:effectLst>
        </p:spPr>
      </p:pic>
      <p:pic>
        <p:nvPicPr>
          <p:cNvPr id="158" name="Shape 158"/>
          <p:cNvPicPr preferRelativeResize="0"/>
          <p:nvPr/>
        </p:nvPicPr>
        <p:blipFill>
          <a:blip r:embed="rId5" cstate="screen">
            <a:alphaModFix/>
          </a:blip>
          <a:stretch>
            <a:fillRect/>
          </a:stretch>
        </p:blipFill>
        <p:spPr>
          <a:xfrm>
            <a:off x="7381226" y="1707654"/>
            <a:ext cx="1762774" cy="1193625"/>
          </a:xfrm>
          <a:prstGeom prst="rect">
            <a:avLst/>
          </a:prstGeom>
          <a:noFill/>
          <a:ln w="34925">
            <a:solidFill>
              <a:schemeClr val="bg1"/>
            </a:solidFill>
          </a:ln>
          <a:effectLst>
            <a:outerShdw blurRad="50800" dist="38100" dir="2700000" algn="tl" rotWithShape="0">
              <a:prstClr val="black">
                <a:alpha val="40000"/>
              </a:prstClr>
            </a:outerShdw>
          </a:effectLst>
        </p:spPr>
      </p:pic>
      <p:pic>
        <p:nvPicPr>
          <p:cNvPr id="159" name="Shape 159"/>
          <p:cNvPicPr preferRelativeResize="0"/>
          <p:nvPr/>
        </p:nvPicPr>
        <p:blipFill>
          <a:blip r:embed="rId6" cstate="screen">
            <a:alphaModFix/>
          </a:blip>
          <a:srcRect b="21514"/>
          <a:stretch>
            <a:fillRect/>
          </a:stretch>
        </p:blipFill>
        <p:spPr>
          <a:xfrm>
            <a:off x="251520" y="1851670"/>
            <a:ext cx="1510434" cy="792088"/>
          </a:xfrm>
          <a:prstGeom prst="rect">
            <a:avLst/>
          </a:prstGeom>
          <a:noFill/>
          <a:ln w="34925"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pic>
      <p:pic>
        <p:nvPicPr>
          <p:cNvPr id="160" name="Shape 160"/>
          <p:cNvPicPr preferRelativeResize="0"/>
          <p:nvPr/>
        </p:nvPicPr>
        <p:blipFill>
          <a:blip r:embed="rId7" cstate="screen">
            <a:alphaModFix/>
          </a:blip>
          <a:stretch>
            <a:fillRect/>
          </a:stretch>
        </p:blipFill>
        <p:spPr>
          <a:xfrm>
            <a:off x="899592" y="3579862"/>
            <a:ext cx="1460024" cy="1042874"/>
          </a:xfrm>
          <a:prstGeom prst="rect">
            <a:avLst/>
          </a:prstGeom>
          <a:noFill/>
          <a:ln w="34925">
            <a:solidFill>
              <a:schemeClr val="bg1"/>
            </a:solidFill>
          </a:ln>
          <a:effectLst>
            <a:outerShdw blurRad="50800" dist="38100" dir="2700000" algn="tl" rotWithShape="0">
              <a:prstClr val="black">
                <a:alpha val="40000"/>
              </a:prstClr>
            </a:outerShdw>
          </a:effectLst>
        </p:spPr>
      </p:pic>
      <p:pic>
        <p:nvPicPr>
          <p:cNvPr id="161" name="Shape 161"/>
          <p:cNvPicPr preferRelativeResize="0"/>
          <p:nvPr/>
        </p:nvPicPr>
        <p:blipFill>
          <a:blip r:embed="rId8" cstate="screen">
            <a:alphaModFix/>
          </a:blip>
          <a:srcRect/>
          <a:stretch>
            <a:fillRect/>
          </a:stretch>
        </p:blipFill>
        <p:spPr>
          <a:xfrm>
            <a:off x="7020272" y="3651870"/>
            <a:ext cx="1695450" cy="864096"/>
          </a:xfrm>
          <a:prstGeom prst="rect">
            <a:avLst/>
          </a:prstGeom>
          <a:noFill/>
          <a:ln w="34925" cap="flat" cmpd="sng">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pic>
      <p:pic>
        <p:nvPicPr>
          <p:cNvPr id="162" name="Shape 162"/>
          <p:cNvPicPr preferRelativeResize="0"/>
          <p:nvPr/>
        </p:nvPicPr>
        <p:blipFill>
          <a:blip r:embed="rId9" cstate="screen">
            <a:alphaModFix/>
          </a:blip>
          <a:srcRect r="15057"/>
          <a:stretch>
            <a:fillRect/>
          </a:stretch>
        </p:blipFill>
        <p:spPr>
          <a:xfrm>
            <a:off x="5364088" y="195486"/>
            <a:ext cx="1440160" cy="1134410"/>
          </a:xfrm>
          <a:prstGeom prst="rect">
            <a:avLst/>
          </a:prstGeom>
          <a:noFill/>
          <a:ln w="34925">
            <a:solidFill>
              <a:schemeClr val="bg1"/>
            </a:solidFill>
          </a:ln>
          <a:effectLst>
            <a:outerShdw blurRad="50800" dist="38100" dir="2700000" algn="tl" rotWithShape="0">
              <a:prstClr val="black">
                <a:alpha val="40000"/>
              </a:prstClr>
            </a:outerShdw>
          </a:effectLst>
        </p:spPr>
      </p:pic>
      <p:pic>
        <p:nvPicPr>
          <p:cNvPr id="163" name="Shape 163"/>
          <p:cNvPicPr preferRelativeResize="0"/>
          <p:nvPr/>
        </p:nvPicPr>
        <p:blipFill>
          <a:blip r:embed="rId10" cstate="screen">
            <a:alphaModFix/>
          </a:blip>
          <a:srcRect t="10500" b="10751"/>
          <a:stretch>
            <a:fillRect/>
          </a:stretch>
        </p:blipFill>
        <p:spPr>
          <a:xfrm>
            <a:off x="2267744" y="195486"/>
            <a:ext cx="1695450" cy="1080120"/>
          </a:xfrm>
          <a:prstGeom prst="rect">
            <a:avLst/>
          </a:prstGeom>
          <a:noFill/>
          <a:ln w="34925">
            <a:solidFill>
              <a:schemeClr val="bg1"/>
            </a:solidFill>
          </a:ln>
          <a:effectLst>
            <a:outerShdw blurRad="50800" dist="38100" dir="2700000" algn="tl" rotWithShape="0">
              <a:prstClr val="black">
                <a:alpha val="40000"/>
              </a:prstClr>
            </a:outerShdw>
          </a:effectLst>
        </p:spPr>
      </p:pic>
      <p:sp>
        <p:nvSpPr>
          <p:cNvPr id="12" name="TextBox 11"/>
          <p:cNvSpPr txBox="1"/>
          <p:nvPr/>
        </p:nvSpPr>
        <p:spPr>
          <a:xfrm>
            <a:off x="7308304" y="4803998"/>
            <a:ext cx="1944216" cy="215444"/>
          </a:xfrm>
          <a:prstGeom prst="rect">
            <a:avLst/>
          </a:prstGeom>
          <a:noFill/>
        </p:spPr>
        <p:txBody>
          <a:bodyPr wrap="square" rtlCol="0">
            <a:spAutoFit/>
          </a:bodyPr>
          <a:lstStyle/>
          <a:p>
            <a:r>
              <a:rPr lang="mi-NZ" sz="800" b="1" dirty="0" smtClean="0">
                <a:solidFill>
                  <a:schemeClr val="bg1"/>
                </a:solidFill>
              </a:rPr>
              <a:t>Background 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12453"/>
            <a:ext cx="8229600" cy="857400"/>
          </a:xfrm>
          <a:prstGeom prst="rect">
            <a:avLst/>
          </a:prstGeom>
        </p:spPr>
        <p:txBody>
          <a:bodyPr lIns="91425" tIns="91425" rIns="91425" bIns="91425" anchor="b" anchorCtr="0">
            <a:noAutofit/>
          </a:bodyPr>
          <a:lstStyle/>
          <a:p>
            <a:pPr lvl="0">
              <a:spcBef>
                <a:spcPts val="0"/>
              </a:spcBef>
              <a:buNone/>
            </a:pPr>
            <a:r>
              <a:rPr lang="en" dirty="0">
                <a:solidFill>
                  <a:srgbClr val="3C78D8"/>
                </a:solidFill>
                <a:latin typeface="Salli Scribbles" pitchFamily="66" charset="0"/>
                <a:ea typeface="Chewy"/>
                <a:cs typeface="Chewy"/>
                <a:sym typeface="Chewy"/>
              </a:rPr>
              <a:t>Whio forever </a:t>
            </a:r>
          </a:p>
        </p:txBody>
      </p:sp>
      <p:sp>
        <p:nvSpPr>
          <p:cNvPr id="169" name="Shape 169"/>
          <p:cNvSpPr txBox="1">
            <a:spLocks noGrp="1"/>
          </p:cNvSpPr>
          <p:nvPr>
            <p:ph type="body" idx="1"/>
          </p:nvPr>
        </p:nvSpPr>
        <p:spPr>
          <a:xfrm>
            <a:off x="457200" y="1035900"/>
            <a:ext cx="3027899" cy="3725699"/>
          </a:xfrm>
          <a:prstGeom prst="rect">
            <a:avLst/>
          </a:prstGeom>
        </p:spPr>
        <p:txBody>
          <a:bodyPr lIns="91425" tIns="91425" rIns="91425" bIns="91425" anchor="t" anchorCtr="0">
            <a:noAutofit/>
          </a:bodyPr>
          <a:lstStyle/>
          <a:p>
            <a:pPr lvl="0" rtl="0">
              <a:spcBef>
                <a:spcPts val="0"/>
              </a:spcBef>
              <a:buNone/>
            </a:pPr>
            <a:r>
              <a:rPr lang="en" sz="1800" dirty="0">
                <a:latin typeface="Salli Scribbles" pitchFamily="66" charset="0"/>
                <a:ea typeface="Droid Sans"/>
                <a:cs typeface="Droid Sans"/>
                <a:sym typeface="Droid Sans"/>
              </a:rPr>
              <a:t>We can all help to keep whio in our rivers </a:t>
            </a:r>
            <a:r>
              <a:rPr lang="en" sz="1800" dirty="0" smtClean="0">
                <a:latin typeface="Salli Scribbles" pitchFamily="66" charset="0"/>
                <a:ea typeface="Droid Sans"/>
                <a:cs typeface="Droid Sans"/>
                <a:sym typeface="Droid Sans"/>
              </a:rPr>
              <a:t>forever</a:t>
            </a:r>
            <a:endParaRPr lang="en" sz="1800" dirty="0">
              <a:latin typeface="Droid Sans"/>
              <a:ea typeface="Droid Sans"/>
              <a:cs typeface="Droid Sans"/>
              <a:sym typeface="Droid Sans"/>
            </a:endParaRPr>
          </a:p>
          <a:p>
            <a:pPr lvl="0" rtl="0">
              <a:spcBef>
                <a:spcPts val="0"/>
              </a:spcBef>
              <a:buNone/>
            </a:pPr>
            <a:endParaRPr sz="2400" dirty="0">
              <a:latin typeface="Droid Sans"/>
              <a:ea typeface="Droid Sans"/>
              <a:cs typeface="Droid Sans"/>
              <a:sym typeface="Droid Sans"/>
            </a:endParaRPr>
          </a:p>
        </p:txBody>
      </p:sp>
      <p:pic>
        <p:nvPicPr>
          <p:cNvPr id="171" name="Shape 171"/>
          <p:cNvPicPr preferRelativeResize="0"/>
          <p:nvPr/>
        </p:nvPicPr>
        <p:blipFill rotWithShape="1">
          <a:blip r:embed="rId3" cstate="screen">
            <a:alphaModFix/>
          </a:blip>
          <a:srcRect l="4497" r="5727"/>
          <a:stretch/>
        </p:blipFill>
        <p:spPr>
          <a:xfrm>
            <a:off x="5796136" y="627534"/>
            <a:ext cx="2628900" cy="3904530"/>
          </a:xfrm>
          <a:prstGeom prst="rect">
            <a:avLst/>
          </a:prstGeom>
          <a:noFill/>
          <a:ln w="63500" cmpd="tri">
            <a:solidFill>
              <a:schemeClr val="accent6">
                <a:lumMod val="75000"/>
              </a:schemeClr>
            </a:solidFill>
          </a:ln>
          <a:effectLst>
            <a:outerShdw blurRad="50800" dist="38100" dir="2700000" algn="tl" rotWithShape="0">
              <a:prstClr val="black">
                <a:alpha val="40000"/>
              </a:prstClr>
            </a:outerShdw>
          </a:effectLst>
        </p:spPr>
      </p:pic>
      <p:sp>
        <p:nvSpPr>
          <p:cNvPr id="173" name="Shape 173"/>
          <p:cNvSpPr/>
          <p:nvPr/>
        </p:nvSpPr>
        <p:spPr>
          <a:xfrm>
            <a:off x="2555776" y="2427734"/>
            <a:ext cx="2628899" cy="864096"/>
          </a:xfrm>
          <a:prstGeom prst="wedgeRoundRectCallout">
            <a:avLst>
              <a:gd name="adj1" fmla="val -56875"/>
              <a:gd name="adj2" fmla="val 21382"/>
              <a:gd name="adj3" fmla="val 0"/>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i="1">
                <a:latin typeface="Handlee"/>
                <a:ea typeface="Handlee"/>
                <a:cs typeface="Handlee"/>
                <a:sym typeface="Handlee"/>
              </a:rPr>
              <a:t>“</a:t>
            </a:r>
            <a:r>
              <a:rPr lang="en" sz="1800" i="1">
                <a:latin typeface="Handlee"/>
                <a:ea typeface="Handlee"/>
                <a:cs typeface="Handlee"/>
                <a:sym typeface="Handlee"/>
              </a:rPr>
              <a:t>What would you like to find out next about whio?”</a:t>
            </a:r>
          </a:p>
        </p:txBody>
      </p:sp>
      <p:pic>
        <p:nvPicPr>
          <p:cNvPr id="9" name="Picture 8" descr="ADULT WHIO3.png"/>
          <p:cNvPicPr>
            <a:picLocks noChangeAspect="1"/>
          </p:cNvPicPr>
          <p:nvPr/>
        </p:nvPicPr>
        <p:blipFill>
          <a:blip r:embed="rId4" cstate="screen"/>
          <a:srcRect/>
          <a:stretch>
            <a:fillRect/>
          </a:stretch>
        </p:blipFill>
        <p:spPr>
          <a:xfrm flipH="1">
            <a:off x="-180528" y="2415946"/>
            <a:ext cx="2699792" cy="2727554"/>
          </a:xfrm>
          <a:prstGeom prst="rect">
            <a:avLst/>
          </a:prstGeom>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501800" y="59378"/>
            <a:ext cx="8229600" cy="857400"/>
          </a:xfrm>
          <a:prstGeom prst="rect">
            <a:avLst/>
          </a:prstGeom>
        </p:spPr>
        <p:txBody>
          <a:bodyPr lIns="91425" tIns="91425" rIns="91425" bIns="91425" anchor="b" anchorCtr="0">
            <a:noAutofit/>
          </a:bodyPr>
          <a:lstStyle/>
          <a:p>
            <a:pPr lvl="0">
              <a:spcBef>
                <a:spcPts val="0"/>
              </a:spcBef>
              <a:buNone/>
            </a:pPr>
            <a:r>
              <a:rPr lang="en" dirty="0">
                <a:solidFill>
                  <a:schemeClr val="tx1">
                    <a:lumMod val="85000"/>
                    <a:lumOff val="15000"/>
                  </a:schemeClr>
                </a:solidFill>
                <a:latin typeface="Salli Scribbles" pitchFamily="66" charset="0"/>
                <a:ea typeface="Chewy"/>
                <a:cs typeface="Chewy"/>
                <a:sym typeface="Chewy"/>
              </a:rPr>
              <a:t>Meet the whio</a:t>
            </a:r>
          </a:p>
        </p:txBody>
      </p:sp>
      <p:sp>
        <p:nvSpPr>
          <p:cNvPr id="43" name="Shape 43"/>
          <p:cNvSpPr/>
          <p:nvPr/>
        </p:nvSpPr>
        <p:spPr>
          <a:xfrm>
            <a:off x="683568" y="1131590"/>
            <a:ext cx="2394600" cy="922500"/>
          </a:xfrm>
          <a:prstGeom prst="wedgeRoundRectCallout">
            <a:avLst>
              <a:gd name="adj1" fmla="val 26741"/>
              <a:gd name="adj2" fmla="val 67987"/>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i="1" dirty="0">
                <a:latin typeface="Handlee"/>
                <a:ea typeface="Handlee"/>
                <a:cs typeface="Handlee"/>
                <a:sym typeface="Handlee"/>
              </a:rPr>
              <a:t>“Kia ora, I’m  a whio.</a:t>
            </a:r>
          </a:p>
          <a:p>
            <a:pPr lvl="0" rtl="0">
              <a:spcBef>
                <a:spcPts val="0"/>
              </a:spcBef>
              <a:buNone/>
            </a:pPr>
            <a:r>
              <a:rPr lang="en" sz="1800" i="1" dirty="0">
                <a:latin typeface="Handlee"/>
                <a:ea typeface="Handlee"/>
                <a:cs typeface="Handlee"/>
                <a:sym typeface="Handlee"/>
              </a:rPr>
              <a:t>Pleased to meet you</a:t>
            </a:r>
            <a:r>
              <a:rPr lang="en" sz="1800" i="1" dirty="0" smtClean="0">
                <a:latin typeface="Handlee"/>
                <a:ea typeface="Handlee"/>
                <a:cs typeface="Handlee"/>
                <a:sym typeface="Handlee"/>
              </a:rPr>
              <a:t>!”</a:t>
            </a:r>
            <a:endParaRPr sz="1800" dirty="0">
              <a:latin typeface="Handlee"/>
              <a:ea typeface="Handlee"/>
              <a:cs typeface="Handlee"/>
              <a:sym typeface="Handlee"/>
            </a:endParaRPr>
          </a:p>
        </p:txBody>
      </p:sp>
      <p:sp>
        <p:nvSpPr>
          <p:cNvPr id="45" name="Shape 45"/>
          <p:cNvSpPr/>
          <p:nvPr/>
        </p:nvSpPr>
        <p:spPr>
          <a:xfrm>
            <a:off x="4461532" y="411510"/>
            <a:ext cx="2198700" cy="1167899"/>
          </a:xfrm>
          <a:prstGeom prst="wedgeRoundRectCallout">
            <a:avLst>
              <a:gd name="adj1" fmla="val -16846"/>
              <a:gd name="adj2" fmla="val 66040"/>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i="1">
                <a:latin typeface="Handlee"/>
                <a:ea typeface="Handlee"/>
                <a:cs typeface="Handlee"/>
                <a:sym typeface="Handlee"/>
              </a:rPr>
              <a:t>“</a:t>
            </a:r>
            <a:r>
              <a:rPr lang="en" sz="1800" i="1">
                <a:latin typeface="Handlee"/>
                <a:ea typeface="Handlee"/>
                <a:cs typeface="Handlee"/>
                <a:sym typeface="Handlee"/>
              </a:rPr>
              <a:t>Before we start… What do you already know about whio?” </a:t>
            </a:r>
          </a:p>
        </p:txBody>
      </p:sp>
      <p:pic>
        <p:nvPicPr>
          <p:cNvPr id="8" name="Picture 7" descr="ADULT WHIO3.png"/>
          <p:cNvPicPr>
            <a:picLocks noChangeAspect="1"/>
          </p:cNvPicPr>
          <p:nvPr/>
        </p:nvPicPr>
        <p:blipFill>
          <a:blip r:embed="rId3" cstate="screen"/>
          <a:stretch>
            <a:fillRect/>
          </a:stretch>
        </p:blipFill>
        <p:spPr>
          <a:xfrm>
            <a:off x="4788024" y="1583015"/>
            <a:ext cx="4264161" cy="3509015"/>
          </a:xfrm>
          <a:prstGeom prst="rect">
            <a:avLst/>
          </a:prstGeom>
        </p:spPr>
      </p:pic>
      <p:pic>
        <p:nvPicPr>
          <p:cNvPr id="9" name="Picture 8" descr="ADULT WHIO3.png"/>
          <p:cNvPicPr>
            <a:picLocks noChangeAspect="1"/>
          </p:cNvPicPr>
          <p:nvPr/>
        </p:nvPicPr>
        <p:blipFill>
          <a:blip r:embed="rId4" cstate="screen"/>
          <a:stretch>
            <a:fillRect/>
          </a:stretch>
        </p:blipFill>
        <p:spPr>
          <a:xfrm flipH="1">
            <a:off x="-108520" y="2139702"/>
            <a:ext cx="3816424" cy="2727554"/>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Shape 50"/>
          <p:cNvPicPr preferRelativeResize="0"/>
          <p:nvPr/>
        </p:nvPicPr>
        <p:blipFill>
          <a:blip r:embed="rId3" cstate="screen">
            <a:alphaModFix/>
          </a:blip>
          <a:srcRect/>
          <a:stretch>
            <a:fillRect/>
          </a:stretch>
        </p:blipFill>
        <p:spPr>
          <a:xfrm>
            <a:off x="2286000" y="0"/>
            <a:ext cx="6858000" cy="5143500"/>
          </a:xfrm>
          <a:prstGeom prst="rect">
            <a:avLst/>
          </a:prstGeom>
          <a:noFill/>
          <a:ln>
            <a:noFill/>
          </a:ln>
        </p:spPr>
      </p:pic>
      <p:sp>
        <p:nvSpPr>
          <p:cNvPr id="52" name="Shape 52"/>
          <p:cNvSpPr/>
          <p:nvPr/>
        </p:nvSpPr>
        <p:spPr>
          <a:xfrm>
            <a:off x="683568" y="843558"/>
            <a:ext cx="2990400" cy="1045500"/>
          </a:xfrm>
          <a:prstGeom prst="wedgeRoundRectCallout">
            <a:avLst>
              <a:gd name="adj1" fmla="val -27899"/>
              <a:gd name="adj2" fmla="val 97630"/>
              <a:gd name="adj3" fmla="val 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i="1" dirty="0">
              <a:latin typeface="Handlee"/>
              <a:ea typeface="Handlee"/>
              <a:cs typeface="Handlee"/>
              <a:sym typeface="Handlee"/>
            </a:endParaRPr>
          </a:p>
          <a:p>
            <a:pPr lvl="0" rtl="0">
              <a:spcBef>
                <a:spcPts val="0"/>
              </a:spcBef>
              <a:buNone/>
            </a:pPr>
            <a:r>
              <a:rPr lang="en" sz="1800" i="1" dirty="0">
                <a:latin typeface="Handlee"/>
                <a:ea typeface="Handlee"/>
                <a:cs typeface="Handlee"/>
                <a:sym typeface="Handlee"/>
              </a:rPr>
              <a:t>“Now, </a:t>
            </a:r>
            <a:r>
              <a:rPr lang="en" sz="1800" i="1" dirty="0">
                <a:solidFill>
                  <a:schemeClr val="dk1"/>
                </a:solidFill>
                <a:latin typeface="Handlee"/>
                <a:ea typeface="Handlee"/>
                <a:cs typeface="Handlee"/>
                <a:sym typeface="Handlee"/>
              </a:rPr>
              <a:t>let’s learn more about these amazing birds!” </a:t>
            </a:r>
          </a:p>
          <a:p>
            <a:pPr lvl="0" rtl="0">
              <a:spcBef>
                <a:spcPts val="0"/>
              </a:spcBef>
              <a:buNone/>
            </a:pPr>
            <a:endParaRPr sz="1800" dirty="0">
              <a:latin typeface="Handlee"/>
              <a:ea typeface="Handlee"/>
              <a:cs typeface="Handlee"/>
              <a:sym typeface="Handlee"/>
            </a:endParaRPr>
          </a:p>
        </p:txBody>
      </p:sp>
      <p:pic>
        <p:nvPicPr>
          <p:cNvPr id="7" name="Picture 6" descr="ADULT WHIO3.png"/>
          <p:cNvPicPr>
            <a:picLocks noChangeAspect="1"/>
          </p:cNvPicPr>
          <p:nvPr/>
        </p:nvPicPr>
        <p:blipFill>
          <a:blip r:embed="rId4" cstate="screen"/>
          <a:srcRect/>
          <a:stretch>
            <a:fillRect/>
          </a:stretch>
        </p:blipFill>
        <p:spPr>
          <a:xfrm rot="20891647" flipH="1">
            <a:off x="-291287" y="2272603"/>
            <a:ext cx="2285053" cy="2727554"/>
          </a:xfrm>
          <a:prstGeom prst="rect">
            <a:avLst/>
          </a:prstGeom>
        </p:spPr>
      </p:pic>
      <p:sp>
        <p:nvSpPr>
          <p:cNvPr id="5" name="TextBox 4"/>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41598" y="0"/>
            <a:ext cx="2375495" cy="51435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endParaRPr lang="en" sz="1800" dirty="0" smtClean="0">
              <a:latin typeface="Archer Semibold" pitchFamily="50" charset="0"/>
              <a:ea typeface="Droid Sans"/>
              <a:cs typeface="Droid Sans"/>
              <a:sym typeface="Droid Sans"/>
            </a:endParaRPr>
          </a:p>
          <a:p>
            <a:pPr lvl="0" rtl="0">
              <a:spcBef>
                <a:spcPts val="0"/>
              </a:spcBef>
              <a:buClr>
                <a:schemeClr val="dk1"/>
              </a:buClr>
              <a:buSzPct val="61111"/>
              <a:buFont typeface="Arial"/>
              <a:buNone/>
            </a:pPr>
            <a:endParaRPr lang="en" sz="1800" dirty="0" smtClean="0">
              <a:latin typeface="Archer Semibold" pitchFamily="50" charset="0"/>
              <a:ea typeface="Droid Sans"/>
              <a:cs typeface="Droid Sans"/>
              <a:sym typeface="Droid Sans"/>
            </a:endParaRPr>
          </a:p>
          <a:p>
            <a:pPr lvl="0" rtl="0">
              <a:spcBef>
                <a:spcPts val="0"/>
              </a:spcBef>
              <a:buClr>
                <a:schemeClr val="dk1"/>
              </a:buClr>
              <a:buSzPct val="61111"/>
              <a:buFont typeface="Arial"/>
              <a:buNone/>
            </a:pPr>
            <a:endParaRPr lang="en" sz="1800" dirty="0" smtClean="0">
              <a:latin typeface="Archer Semibold" pitchFamily="50" charset="0"/>
              <a:ea typeface="Droid Sans"/>
              <a:cs typeface="Droid Sans"/>
              <a:sym typeface="Droid Sans"/>
            </a:endParaRPr>
          </a:p>
          <a:p>
            <a:pPr lvl="0" rtl="0">
              <a:spcBef>
                <a:spcPts val="0"/>
              </a:spcBef>
              <a:buClr>
                <a:schemeClr val="dk1"/>
              </a:buClr>
              <a:buSzPct val="61111"/>
              <a:buFont typeface="Arial"/>
              <a:buNone/>
            </a:pPr>
            <a:endParaRPr lang="en" sz="1800" dirty="0" smtClean="0">
              <a:latin typeface="Salli Scribbles" pitchFamily="66" charset="0"/>
              <a:ea typeface="Droid Sans"/>
              <a:cs typeface="Droid Sans"/>
              <a:sym typeface="Droid Sans"/>
            </a:endParaRPr>
          </a:p>
          <a:p>
            <a:pPr lvl="0" algn="ctr" rtl="0">
              <a:spcBef>
                <a:spcPts val="0"/>
              </a:spcBef>
              <a:buClr>
                <a:schemeClr val="dk1"/>
              </a:buClr>
              <a:buSzPct val="61111"/>
              <a:buFont typeface="Arial"/>
              <a:buNone/>
            </a:pPr>
            <a:r>
              <a:rPr lang="en" sz="1800" b="1" dirty="0" smtClean="0">
                <a:solidFill>
                  <a:schemeClr val="tx1"/>
                </a:solidFill>
                <a:latin typeface="Salli Scribbles" pitchFamily="66" charset="0"/>
                <a:ea typeface="Droid Sans"/>
                <a:cs typeface="Droid Sans"/>
                <a:sym typeface="Droid Sans"/>
              </a:rPr>
              <a:t>Whio </a:t>
            </a:r>
            <a:r>
              <a:rPr lang="en" sz="1800" b="1" dirty="0">
                <a:solidFill>
                  <a:schemeClr val="tx1"/>
                </a:solidFill>
                <a:latin typeface="Salli Scribbles" pitchFamily="66" charset="0"/>
                <a:ea typeface="Droid Sans"/>
                <a:cs typeface="Droid Sans"/>
                <a:sym typeface="Droid Sans"/>
              </a:rPr>
              <a:t>are also known as blue ducks.</a:t>
            </a:r>
          </a:p>
          <a:p>
            <a:pPr lvl="0" rtl="0">
              <a:spcBef>
                <a:spcPts val="0"/>
              </a:spcBef>
              <a:buClr>
                <a:schemeClr val="dk1"/>
              </a:buClr>
              <a:buSzPct val="61111"/>
              <a:buFont typeface="Arial"/>
              <a:buNone/>
            </a:pPr>
            <a:endParaRPr sz="1800" dirty="0">
              <a:solidFill>
                <a:schemeClr val="tx1"/>
              </a:solidFill>
              <a:latin typeface="Salli Scribbles" pitchFamily="66" charset="0"/>
              <a:ea typeface="Droid Sans"/>
              <a:cs typeface="Droid Sans"/>
              <a:sym typeface="Droid Sans"/>
            </a:endParaRPr>
          </a:p>
          <a:p>
            <a:pPr lvl="0" rtl="0">
              <a:spcBef>
                <a:spcPts val="0"/>
              </a:spcBef>
              <a:buClr>
                <a:schemeClr val="dk1"/>
              </a:buClr>
              <a:buSzPct val="61111"/>
              <a:buFont typeface="Arial"/>
              <a:buNone/>
            </a:pPr>
            <a:r>
              <a:rPr lang="en" sz="1800" dirty="0">
                <a:solidFill>
                  <a:schemeClr val="tx1"/>
                </a:solidFill>
                <a:latin typeface="Salli Scribbles" pitchFamily="66" charset="0"/>
                <a:ea typeface="Droid Sans"/>
                <a:cs typeface="Droid Sans"/>
                <a:sym typeface="Droid Sans"/>
              </a:rPr>
              <a:t>They are endemic- which means that they only live in </a:t>
            </a:r>
            <a:r>
              <a:rPr lang="en" sz="1800" dirty="0" smtClean="0">
                <a:solidFill>
                  <a:schemeClr val="tx1"/>
                </a:solidFill>
                <a:latin typeface="Salli Scribbles" pitchFamily="66" charset="0"/>
                <a:ea typeface="Droid Sans"/>
                <a:cs typeface="Droid Sans"/>
                <a:sym typeface="Droid Sans"/>
              </a:rPr>
              <a:t/>
            </a:r>
            <a:br>
              <a:rPr lang="en" sz="1800" dirty="0" smtClean="0">
                <a:solidFill>
                  <a:schemeClr val="tx1"/>
                </a:solidFill>
                <a:latin typeface="Salli Scribbles" pitchFamily="66" charset="0"/>
                <a:ea typeface="Droid Sans"/>
                <a:cs typeface="Droid Sans"/>
                <a:sym typeface="Droid Sans"/>
              </a:rPr>
            </a:br>
            <a:r>
              <a:rPr lang="en" sz="1800" dirty="0" smtClean="0">
                <a:solidFill>
                  <a:schemeClr val="tx1"/>
                </a:solidFill>
                <a:latin typeface="Salli Scribbles" pitchFamily="66" charset="0"/>
                <a:ea typeface="Droid Sans"/>
                <a:cs typeface="Droid Sans"/>
                <a:sym typeface="Droid Sans"/>
              </a:rPr>
              <a:t>New </a:t>
            </a:r>
            <a:r>
              <a:rPr lang="en" sz="1800" dirty="0">
                <a:solidFill>
                  <a:schemeClr val="tx1"/>
                </a:solidFill>
                <a:latin typeface="Salli Scribbles" pitchFamily="66" charset="0"/>
                <a:ea typeface="Droid Sans"/>
                <a:cs typeface="Droid Sans"/>
                <a:sym typeface="Droid Sans"/>
              </a:rPr>
              <a:t>Zealand.  </a:t>
            </a:r>
          </a:p>
          <a:p>
            <a:pPr lvl="0" rtl="0">
              <a:spcBef>
                <a:spcPts val="0"/>
              </a:spcBef>
              <a:buClr>
                <a:schemeClr val="dk1"/>
              </a:buClr>
              <a:buSzPct val="61111"/>
              <a:buFont typeface="Arial"/>
              <a:buNone/>
            </a:pPr>
            <a:endParaRPr sz="1800" dirty="0">
              <a:solidFill>
                <a:schemeClr val="tx1"/>
              </a:solidFill>
              <a:latin typeface="Salli Scribbles" pitchFamily="66" charset="0"/>
              <a:ea typeface="Droid Sans"/>
              <a:cs typeface="Droid Sans"/>
              <a:sym typeface="Droid Sans"/>
            </a:endParaRPr>
          </a:p>
          <a:p>
            <a:pPr lvl="0" rtl="0">
              <a:spcBef>
                <a:spcPts val="0"/>
              </a:spcBef>
              <a:buNone/>
            </a:pPr>
            <a:r>
              <a:rPr lang="en" sz="1800" dirty="0">
                <a:solidFill>
                  <a:schemeClr val="tx1"/>
                </a:solidFill>
                <a:latin typeface="Salli Scribbles" pitchFamily="66" charset="0"/>
                <a:ea typeface="Droid Sans"/>
                <a:cs typeface="Droid Sans"/>
                <a:sym typeface="Droid Sans"/>
              </a:rPr>
              <a:t>Blue ducks belong </a:t>
            </a:r>
            <a:r>
              <a:rPr lang="en" sz="1800" dirty="0" smtClean="0">
                <a:solidFill>
                  <a:schemeClr val="tx1"/>
                </a:solidFill>
                <a:latin typeface="Salli Scribbles" pitchFamily="66" charset="0"/>
                <a:ea typeface="Droid Sans"/>
                <a:cs typeface="Droid Sans"/>
                <a:sym typeface="Droid Sans"/>
              </a:rPr>
              <a:t/>
            </a:r>
            <a:br>
              <a:rPr lang="en" sz="1800" dirty="0" smtClean="0">
                <a:solidFill>
                  <a:schemeClr val="tx1"/>
                </a:solidFill>
                <a:latin typeface="Salli Scribbles" pitchFamily="66" charset="0"/>
                <a:ea typeface="Droid Sans"/>
                <a:cs typeface="Droid Sans"/>
                <a:sym typeface="Droid Sans"/>
              </a:rPr>
            </a:br>
            <a:r>
              <a:rPr lang="en" sz="1800" dirty="0" smtClean="0">
                <a:solidFill>
                  <a:schemeClr val="tx1"/>
                </a:solidFill>
                <a:latin typeface="Salli Scribbles" pitchFamily="66" charset="0"/>
                <a:ea typeface="Droid Sans"/>
                <a:cs typeface="Droid Sans"/>
                <a:sym typeface="Droid Sans"/>
              </a:rPr>
              <a:t>to </a:t>
            </a:r>
            <a:r>
              <a:rPr lang="en" sz="1800" dirty="0">
                <a:solidFill>
                  <a:schemeClr val="tx1"/>
                </a:solidFill>
                <a:latin typeface="Salli Scribbles" pitchFamily="66" charset="0"/>
                <a:ea typeface="Droid Sans"/>
                <a:cs typeface="Droid Sans"/>
                <a:sym typeface="Droid Sans"/>
              </a:rPr>
              <a:t>the family of birds called </a:t>
            </a:r>
            <a:r>
              <a:rPr lang="en" sz="1800" i="1" dirty="0">
                <a:solidFill>
                  <a:schemeClr val="tx1"/>
                </a:solidFill>
                <a:latin typeface="Salli Scribbles" pitchFamily="66" charset="0"/>
                <a:ea typeface="Droid Sans"/>
                <a:cs typeface="Droid Sans"/>
                <a:sym typeface="Droid Sans"/>
              </a:rPr>
              <a:t>Anatidae</a:t>
            </a:r>
            <a:r>
              <a:rPr lang="en" sz="1800" dirty="0">
                <a:solidFill>
                  <a:schemeClr val="tx1"/>
                </a:solidFill>
                <a:latin typeface="Salli Scribbles" pitchFamily="66" charset="0"/>
                <a:ea typeface="Droid Sans"/>
                <a:cs typeface="Droid Sans"/>
                <a:sym typeface="Droid Sans"/>
              </a:rPr>
              <a:t>.</a:t>
            </a:r>
          </a:p>
          <a:p>
            <a:pPr lvl="0" rtl="0">
              <a:spcBef>
                <a:spcPts val="0"/>
              </a:spcBef>
              <a:buNone/>
            </a:pPr>
            <a:endParaRPr sz="1800" dirty="0">
              <a:latin typeface="Droid Sans"/>
              <a:ea typeface="Droid Sans"/>
              <a:cs typeface="Droid Sans"/>
              <a:sym typeface="Droid Sans"/>
            </a:endParaRPr>
          </a:p>
          <a:p>
            <a:pPr lvl="0" rtl="0">
              <a:spcBef>
                <a:spcPts val="0"/>
              </a:spcBef>
              <a:buNone/>
            </a:pPr>
            <a:endParaRPr dirty="0"/>
          </a:p>
          <a:p>
            <a:pPr lvl="0" rtl="0">
              <a:spcBef>
                <a:spcPts val="0"/>
              </a:spcBef>
              <a:buNone/>
            </a:pPr>
            <a:endParaRPr dirty="0"/>
          </a:p>
          <a:p>
            <a:pPr lvl="0" rtl="0">
              <a:spcBef>
                <a:spcPts val="0"/>
              </a:spcBef>
              <a:buNone/>
            </a:pPr>
            <a:endParaRPr sz="2400" dirty="0">
              <a:solidFill>
                <a:srgbClr val="FF0000"/>
              </a:solidFill>
              <a:latin typeface="Droid Sans"/>
              <a:ea typeface="Droid Sans"/>
              <a:cs typeface="Droid Sans"/>
              <a:sym typeface="Droid Sans"/>
            </a:endParaRPr>
          </a:p>
        </p:txBody>
      </p:sp>
      <p:pic>
        <p:nvPicPr>
          <p:cNvPr id="58" name="Shape 58"/>
          <p:cNvPicPr preferRelativeResize="0"/>
          <p:nvPr/>
        </p:nvPicPr>
        <p:blipFill>
          <a:blip r:embed="rId3" cstate="screen">
            <a:alphaModFix/>
          </a:blip>
          <a:srcRect/>
          <a:stretch>
            <a:fillRect/>
          </a:stretch>
        </p:blipFill>
        <p:spPr>
          <a:xfrm>
            <a:off x="2378850" y="0"/>
            <a:ext cx="6765150" cy="5143503"/>
          </a:xfrm>
          <a:prstGeom prst="rect">
            <a:avLst/>
          </a:prstGeom>
          <a:noFill/>
          <a:ln>
            <a:noFill/>
          </a:ln>
        </p:spPr>
      </p:pic>
      <p:sp>
        <p:nvSpPr>
          <p:cNvPr id="4" name="TextBox 3"/>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0" y="96875"/>
            <a:ext cx="9143999" cy="530659"/>
          </a:xfrm>
          <a:prstGeom prst="rect">
            <a:avLst/>
          </a:prstGeom>
          <a:noFill/>
          <a:ln>
            <a:noFill/>
          </a:ln>
        </p:spPr>
        <p:txBody>
          <a:bodyPr lIns="91425" tIns="91425" rIns="91425" bIns="91425" anchor="t" anchorCtr="0">
            <a:noAutofit/>
          </a:bodyPr>
          <a:lstStyle/>
          <a:p>
            <a:pPr lvl="0" algn="ctr">
              <a:spcBef>
                <a:spcPts val="0"/>
              </a:spcBef>
              <a:buNone/>
            </a:pPr>
            <a:r>
              <a:rPr lang="en" sz="3000" b="1" dirty="0">
                <a:solidFill>
                  <a:srgbClr val="4A86E8"/>
                </a:solidFill>
                <a:latin typeface="Salli Scribbles" pitchFamily="66" charset="0"/>
                <a:ea typeface="Chewy"/>
                <a:cs typeface="Chewy"/>
                <a:sym typeface="Chewy"/>
              </a:rPr>
              <a:t>Whio scientific classification</a:t>
            </a:r>
          </a:p>
        </p:txBody>
      </p:sp>
      <p:pic>
        <p:nvPicPr>
          <p:cNvPr id="5" name="Picture 4" descr="Slides for Whio blue duck PPT 1.jpg"/>
          <p:cNvPicPr>
            <a:picLocks noChangeAspect="1"/>
          </p:cNvPicPr>
          <p:nvPr/>
        </p:nvPicPr>
        <p:blipFill>
          <a:blip r:embed="rId3" cstate="screen"/>
          <a:stretch>
            <a:fillRect/>
          </a:stretch>
        </p:blipFill>
        <p:spPr>
          <a:xfrm>
            <a:off x="1547664" y="771550"/>
            <a:ext cx="5904656" cy="4174797"/>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 name="Shape 63"/>
          <p:cNvSpPr txBox="1"/>
          <p:nvPr/>
        </p:nvSpPr>
        <p:spPr>
          <a:xfrm>
            <a:off x="0" y="96875"/>
            <a:ext cx="9143999" cy="530659"/>
          </a:xfrm>
          <a:prstGeom prst="rect">
            <a:avLst/>
          </a:prstGeom>
          <a:noFill/>
          <a:ln>
            <a:noFill/>
          </a:ln>
        </p:spPr>
        <p:txBody>
          <a:bodyPr lIns="91425" tIns="91425" rIns="91425" bIns="91425" anchor="t" anchorCtr="0">
            <a:noAutofit/>
          </a:bodyPr>
          <a:lstStyle/>
          <a:p>
            <a:pPr lvl="0" algn="ctr">
              <a:spcBef>
                <a:spcPts val="0"/>
              </a:spcBef>
              <a:buNone/>
            </a:pPr>
            <a:r>
              <a:rPr lang="en" sz="3000" b="1" dirty="0" smtClean="0">
                <a:solidFill>
                  <a:srgbClr val="4A86E8"/>
                </a:solidFill>
                <a:latin typeface="Salli Scribbles" pitchFamily="66" charset="0"/>
                <a:ea typeface="Chewy"/>
                <a:cs typeface="Chewy"/>
                <a:sym typeface="Chewy"/>
              </a:rPr>
              <a:t>Types of birds</a:t>
            </a:r>
            <a:endParaRPr lang="en" sz="3000" b="1" dirty="0">
              <a:solidFill>
                <a:srgbClr val="4A86E8"/>
              </a:solidFill>
              <a:latin typeface="Salli Scribbles" pitchFamily="66" charset="0"/>
              <a:ea typeface="Chewy"/>
              <a:cs typeface="Chewy"/>
              <a:sym typeface="Chewy"/>
            </a:endParaRPr>
          </a:p>
        </p:txBody>
      </p:sp>
      <p:pic>
        <p:nvPicPr>
          <p:cNvPr id="9" name="Picture 8" descr="Slides for Whio blue duck PPT 12.jpg"/>
          <p:cNvPicPr>
            <a:picLocks noChangeAspect="1"/>
          </p:cNvPicPr>
          <p:nvPr/>
        </p:nvPicPr>
        <p:blipFill>
          <a:blip r:embed="rId3" cstate="screen"/>
          <a:srcRect r="-963"/>
          <a:stretch>
            <a:fillRect/>
          </a:stretch>
        </p:blipFill>
        <p:spPr>
          <a:xfrm>
            <a:off x="899592" y="915566"/>
            <a:ext cx="7344816" cy="3943350"/>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cstate="screen">
            <a:alphaModFix/>
          </a:blip>
          <a:srcRect/>
          <a:stretch>
            <a:fillRect/>
          </a:stretch>
        </p:blipFill>
        <p:spPr>
          <a:xfrm>
            <a:off x="0" y="0"/>
            <a:ext cx="9144000" cy="5143500"/>
          </a:xfrm>
          <a:prstGeom prst="rect">
            <a:avLst/>
          </a:prstGeom>
          <a:noFill/>
          <a:ln>
            <a:noFill/>
          </a:ln>
        </p:spPr>
      </p:pic>
      <p:sp>
        <p:nvSpPr>
          <p:cNvPr id="78" name="Shape 78"/>
          <p:cNvSpPr txBox="1">
            <a:spLocks noGrp="1"/>
          </p:cNvSpPr>
          <p:nvPr>
            <p:ph type="body" idx="1"/>
          </p:nvPr>
        </p:nvSpPr>
        <p:spPr>
          <a:xfrm>
            <a:off x="179512" y="195486"/>
            <a:ext cx="4104456" cy="1656184"/>
          </a:xfrm>
          <a:prstGeom prst="rect">
            <a:avLst/>
          </a:prstGeom>
          <a:solidFill>
            <a:schemeClr val="tx1">
              <a:lumMod val="65000"/>
              <a:lumOff val="35000"/>
              <a:alpha val="80000"/>
            </a:schemeClr>
          </a:solidFill>
        </p:spPr>
        <p:txBody>
          <a:bodyPr lIns="91425" tIns="91425" rIns="91425" bIns="91425" anchor="t" anchorCtr="0">
            <a:noAutofit/>
          </a:bodyPr>
          <a:lstStyle/>
          <a:p>
            <a:pPr lvl="0" rtl="0">
              <a:spcBef>
                <a:spcPts val="0"/>
              </a:spcBef>
              <a:buNone/>
            </a:pPr>
            <a:r>
              <a:rPr lang="en" sz="2400" dirty="0" smtClean="0">
                <a:solidFill>
                  <a:schemeClr val="bg1"/>
                </a:solidFill>
                <a:latin typeface="Salli Scribbles" pitchFamily="66" charset="0"/>
                <a:ea typeface="Droid Sans"/>
                <a:cs typeface="Droid Sans"/>
                <a:sym typeface="Droid Sans"/>
              </a:rPr>
              <a:t>Blue ducks/whio live all </a:t>
            </a:r>
            <a:br>
              <a:rPr lang="en" sz="2400" dirty="0" smtClean="0">
                <a:solidFill>
                  <a:schemeClr val="bg1"/>
                </a:solidFill>
                <a:latin typeface="Salli Scribbles" pitchFamily="66" charset="0"/>
                <a:ea typeface="Droid Sans"/>
                <a:cs typeface="Droid Sans"/>
                <a:sym typeface="Droid Sans"/>
              </a:rPr>
            </a:br>
            <a:r>
              <a:rPr lang="en" sz="2400" dirty="0" smtClean="0">
                <a:solidFill>
                  <a:schemeClr val="bg1"/>
                </a:solidFill>
                <a:latin typeface="Salli Scribbles" pitchFamily="66" charset="0"/>
                <a:ea typeface="Droid Sans"/>
                <a:cs typeface="Droid Sans"/>
                <a:sym typeface="Droid Sans"/>
              </a:rPr>
              <a:t>year round in fast-flowing rivers. That is very unusual for a duck!</a:t>
            </a:r>
          </a:p>
          <a:p>
            <a:pPr lvl="0" rtl="0">
              <a:spcBef>
                <a:spcPts val="0"/>
              </a:spcBef>
              <a:buNone/>
            </a:pPr>
            <a:endParaRPr sz="1800" dirty="0">
              <a:solidFill>
                <a:srgbClr val="000000"/>
              </a:solidFill>
              <a:latin typeface="Droid Sans"/>
              <a:ea typeface="Droid Sans"/>
              <a:cs typeface="Droid Sans"/>
              <a:sym typeface="Droid Sans"/>
            </a:endParaRPr>
          </a:p>
          <a:p>
            <a:pPr lvl="0">
              <a:spcBef>
                <a:spcPts val="0"/>
              </a:spcBef>
              <a:buNone/>
            </a:pPr>
            <a:endParaRPr dirty="0"/>
          </a:p>
        </p:txBody>
      </p:sp>
      <p:sp>
        <p:nvSpPr>
          <p:cNvPr id="4" name="TextBox 3"/>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4" name="Shape 84"/>
          <p:cNvPicPr preferRelativeResize="0"/>
          <p:nvPr/>
        </p:nvPicPr>
        <p:blipFill>
          <a:blip r:embed="rId3" cstate="screen">
            <a:alphaModFix/>
          </a:blip>
          <a:srcRect/>
          <a:stretch>
            <a:fillRect/>
          </a:stretch>
        </p:blipFill>
        <p:spPr>
          <a:xfrm>
            <a:off x="0" y="0"/>
            <a:ext cx="9144000" cy="5143500"/>
          </a:xfrm>
          <a:prstGeom prst="rect">
            <a:avLst/>
          </a:prstGeom>
          <a:noFill/>
          <a:ln>
            <a:noFill/>
          </a:ln>
        </p:spPr>
      </p:pic>
      <p:sp>
        <p:nvSpPr>
          <p:cNvPr id="83" name="Shape 83"/>
          <p:cNvSpPr txBox="1">
            <a:spLocks noGrp="1"/>
          </p:cNvSpPr>
          <p:nvPr>
            <p:ph type="body" idx="1"/>
          </p:nvPr>
        </p:nvSpPr>
        <p:spPr>
          <a:xfrm>
            <a:off x="251520" y="267494"/>
            <a:ext cx="4176464" cy="1512168"/>
          </a:xfrm>
          <a:prstGeom prst="rect">
            <a:avLst/>
          </a:prstGeom>
          <a:solidFill>
            <a:schemeClr val="tx1">
              <a:lumMod val="65000"/>
              <a:lumOff val="35000"/>
              <a:alpha val="80000"/>
            </a:schemeClr>
          </a:solidFill>
          <a:ln>
            <a:solidFill>
              <a:schemeClr val="accent4">
                <a:lumMod val="60000"/>
                <a:lumOff val="40000"/>
              </a:schemeClr>
            </a:solidFill>
          </a:ln>
        </p:spPr>
        <p:txBody>
          <a:bodyPr lIns="91425" tIns="91425" rIns="91425" bIns="91425" anchor="t" anchorCtr="0">
            <a:noAutofit/>
          </a:bodyPr>
          <a:lstStyle/>
          <a:p>
            <a:pPr lvl="0" rtl="0">
              <a:spcBef>
                <a:spcPts val="0"/>
              </a:spcBef>
              <a:buNone/>
            </a:pPr>
            <a:r>
              <a:rPr lang="en" sz="1800" dirty="0">
                <a:solidFill>
                  <a:schemeClr val="bg1"/>
                </a:solidFill>
                <a:latin typeface="Salli Scribbles" pitchFamily="66" charset="0"/>
                <a:ea typeface="Droid Sans"/>
                <a:cs typeface="Droid Sans"/>
                <a:sym typeface="Droid Sans"/>
              </a:rPr>
              <a:t>In Te Reo </a:t>
            </a:r>
            <a:r>
              <a:rPr lang="en" sz="1800" dirty="0" smtClean="0">
                <a:solidFill>
                  <a:schemeClr val="bg1"/>
                </a:solidFill>
                <a:latin typeface="Salli Scribbles" pitchFamily="66" charset="0"/>
                <a:ea typeface="Droid Sans"/>
                <a:cs typeface="Droid Sans"/>
                <a:sym typeface="Droid Sans"/>
              </a:rPr>
              <a:t>Maori</a:t>
            </a:r>
            <a:r>
              <a:rPr lang="en" sz="1800" dirty="0">
                <a:solidFill>
                  <a:schemeClr val="bg1"/>
                </a:solidFill>
                <a:latin typeface="Salli Scribbles" pitchFamily="66" charset="0"/>
                <a:ea typeface="Droid Sans"/>
                <a:cs typeface="Droid Sans"/>
                <a:sym typeface="Droid Sans"/>
              </a:rPr>
              <a:t>, </a:t>
            </a:r>
            <a:r>
              <a:rPr lang="en" sz="1800" i="1" dirty="0">
                <a:solidFill>
                  <a:schemeClr val="bg1"/>
                </a:solidFill>
                <a:latin typeface="Salli Scribbles" pitchFamily="66" charset="0"/>
                <a:ea typeface="Droid Sans"/>
                <a:cs typeface="Droid Sans"/>
                <a:sym typeface="Droid Sans"/>
              </a:rPr>
              <a:t>whio</a:t>
            </a:r>
            <a:r>
              <a:rPr lang="en" sz="1800" dirty="0">
                <a:solidFill>
                  <a:schemeClr val="bg1"/>
                </a:solidFill>
                <a:latin typeface="Salli Scribbles" pitchFamily="66" charset="0"/>
                <a:ea typeface="Droid Sans"/>
                <a:cs typeface="Droid Sans"/>
                <a:sym typeface="Droid Sans"/>
              </a:rPr>
              <a:t> means whistle.  </a:t>
            </a:r>
            <a:r>
              <a:rPr lang="en" sz="1800" dirty="0" smtClean="0">
                <a:solidFill>
                  <a:schemeClr val="bg1"/>
                </a:solidFill>
                <a:latin typeface="Salli Scribbles" pitchFamily="66" charset="0"/>
                <a:ea typeface="Droid Sans"/>
                <a:cs typeface="Droid Sans"/>
                <a:sym typeface="Droid Sans"/>
              </a:rPr>
              <a:t>The </a:t>
            </a:r>
            <a:r>
              <a:rPr lang="en" sz="1800" dirty="0">
                <a:solidFill>
                  <a:schemeClr val="bg1"/>
                </a:solidFill>
                <a:latin typeface="Salli Scribbles" pitchFamily="66" charset="0"/>
                <a:ea typeface="Droid Sans"/>
                <a:cs typeface="Droid Sans"/>
                <a:sym typeface="Droid Sans"/>
              </a:rPr>
              <a:t>male whio make a whistling sound and the girls make a growling sound.  </a:t>
            </a:r>
          </a:p>
          <a:p>
            <a:pPr lvl="0" rtl="0">
              <a:spcBef>
                <a:spcPts val="0"/>
              </a:spcBef>
              <a:buNone/>
            </a:pPr>
            <a:endParaRPr sz="1200" dirty="0">
              <a:solidFill>
                <a:schemeClr val="bg1"/>
              </a:solidFill>
              <a:latin typeface="Salli Scribbles" pitchFamily="66" charset="0"/>
              <a:ea typeface="Droid Sans"/>
              <a:cs typeface="Droid Sans"/>
              <a:sym typeface="Droid Sans"/>
            </a:endParaRPr>
          </a:p>
          <a:p>
            <a:pPr lvl="0" rtl="0">
              <a:spcBef>
                <a:spcPts val="0"/>
              </a:spcBef>
              <a:buClr>
                <a:schemeClr val="dk1"/>
              </a:buClr>
              <a:buSzPct val="91666"/>
              <a:buFont typeface="Arial"/>
              <a:buNone/>
            </a:pPr>
            <a:r>
              <a:rPr lang="en" sz="1200" dirty="0">
                <a:solidFill>
                  <a:schemeClr val="bg1"/>
                </a:solidFill>
                <a:latin typeface="Salli Scribbles" pitchFamily="66" charset="0"/>
                <a:ea typeface="Droid Sans"/>
                <a:cs typeface="Droid Sans"/>
                <a:sym typeface="Droid Sans"/>
              </a:rPr>
              <a:t>Click link for whio sounds</a:t>
            </a:r>
          </a:p>
          <a:p>
            <a:pPr lvl="0" rtl="0">
              <a:spcBef>
                <a:spcPts val="0"/>
              </a:spcBef>
              <a:buNone/>
            </a:pPr>
            <a:r>
              <a:rPr lang="en" sz="800" u="sng" dirty="0">
                <a:solidFill>
                  <a:schemeClr val="bg1"/>
                </a:solidFill>
                <a:latin typeface="Salli Scribbles" pitchFamily="66" charset="0"/>
                <a:hlinkClick r:id="rId4"/>
              </a:rPr>
              <a:t>http://podcast.radionz.co.nz/birds/birds-20140708-0700-whio-048.mp3</a:t>
            </a:r>
          </a:p>
          <a:p>
            <a:pPr lvl="0">
              <a:spcBef>
                <a:spcPts val="0"/>
              </a:spcBef>
              <a:buNone/>
            </a:pPr>
            <a:endParaRPr sz="1200" dirty="0">
              <a:solidFill>
                <a:schemeClr val="bg1"/>
              </a:solidFill>
              <a:latin typeface="Droid Sans"/>
              <a:ea typeface="Droid Sans"/>
              <a:cs typeface="Droid Sans"/>
              <a:sym typeface="Droid Sans"/>
            </a:endParaRPr>
          </a:p>
        </p:txBody>
      </p:sp>
      <p:cxnSp>
        <p:nvCxnSpPr>
          <p:cNvPr id="5" name="Straight Connector 4"/>
          <p:cNvCxnSpPr/>
          <p:nvPr/>
        </p:nvCxnSpPr>
        <p:spPr>
          <a:xfrm>
            <a:off x="1717080" y="4178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956376"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Shape 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dirty="0"/>
              <a:t>					</a:t>
            </a:r>
          </a:p>
          <a:p>
            <a:pPr lvl="0" rtl="0">
              <a:spcBef>
                <a:spcPts val="0"/>
              </a:spcBef>
              <a:buClr>
                <a:schemeClr val="dk1"/>
              </a:buClr>
              <a:buSzPct val="61111"/>
              <a:buFont typeface="Arial"/>
              <a:buNone/>
            </a:pPr>
            <a:r>
              <a:rPr lang="en" dirty="0"/>
              <a:t>					</a:t>
            </a:r>
            <a:r>
              <a:rPr lang="en" sz="1800" dirty="0">
                <a:solidFill>
                  <a:srgbClr val="000000"/>
                </a:solidFill>
                <a:latin typeface="Droid Sans"/>
                <a:ea typeface="Droid Sans"/>
                <a:cs typeface="Droid Sans"/>
                <a:sym typeface="Droid Sans"/>
              </a:rPr>
              <a:t> </a:t>
            </a:r>
          </a:p>
          <a:p>
            <a:pPr lvl="0" rtl="0">
              <a:spcBef>
                <a:spcPts val="0"/>
              </a:spcBef>
              <a:buNone/>
            </a:pPr>
            <a:endParaRPr sz="1400" dirty="0">
              <a:solidFill>
                <a:srgbClr val="000000"/>
              </a:solidFill>
            </a:endParaRPr>
          </a:p>
          <a:p>
            <a:pPr lvl="0">
              <a:spcBef>
                <a:spcPts val="0"/>
              </a:spcBef>
              <a:buNone/>
            </a:pPr>
            <a:endParaRPr dirty="0"/>
          </a:p>
        </p:txBody>
      </p:sp>
      <p:sp>
        <p:nvSpPr>
          <p:cNvPr id="91" name="Shape 91">
            <a:hlinkClick r:id="rId3"/>
          </p:cNvPr>
          <p:cNvSpPr/>
          <p:nvPr/>
        </p:nvSpPr>
        <p:spPr>
          <a:xfrm>
            <a:off x="2411760" y="843558"/>
            <a:ext cx="4300248" cy="3225181"/>
          </a:xfrm>
          <a:prstGeom prst="rect">
            <a:avLst/>
          </a:prstGeom>
          <a:blipFill>
            <a:blip r:embed="rId4" cstate="screen">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771</Words>
  <Application>Microsoft Office PowerPoint</Application>
  <PresentationFormat>On-screen Show (16:9)</PresentationFormat>
  <Paragraphs>92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Salli Scribbles</vt:lpstr>
      <vt:lpstr>Chewy</vt:lpstr>
      <vt:lpstr>Handlee</vt:lpstr>
      <vt:lpstr>Archer Semibold</vt:lpstr>
      <vt:lpstr>Droid Sans</vt:lpstr>
      <vt:lpstr>simple-light</vt:lpstr>
      <vt:lpstr>Whio </vt:lpstr>
      <vt:lpstr>Meet the whio</vt:lpstr>
      <vt:lpstr>Slide 3</vt:lpstr>
      <vt:lpstr>Slide 4</vt:lpstr>
      <vt:lpstr>Slide 5</vt:lpstr>
      <vt:lpstr>Slide 6</vt:lpstr>
      <vt:lpstr>Slide 7</vt:lpstr>
      <vt:lpstr>Slide 8</vt:lpstr>
      <vt:lpstr>Slide 9</vt:lpstr>
      <vt:lpstr>Slide 10</vt:lpstr>
      <vt:lpstr>Slide 11</vt:lpstr>
      <vt:lpstr>Whio habitat </vt:lpstr>
      <vt:lpstr>Slide 13</vt:lpstr>
      <vt:lpstr>Whio  families</vt:lpstr>
      <vt:lpstr>Slide 15</vt:lpstr>
      <vt:lpstr>Slide 16</vt:lpstr>
      <vt:lpstr>Slide 17</vt:lpstr>
      <vt:lpstr>Slide 18</vt:lpstr>
      <vt:lpstr>Whio forever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Whio/blue duck education resource: Whio/blue duck slideshow</dc:title>
  <dc:creator>Department of Conservation</dc:creator>
  <cp:lastModifiedBy>tlind-jackson</cp:lastModifiedBy>
  <cp:revision>42</cp:revision>
  <dcterms:modified xsi:type="dcterms:W3CDTF">2016-02-16T21:55:36Z</dcterms:modified>
</cp:coreProperties>
</file>